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Fira Sans Condensed Medium" panose="020B060402020202020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Maven Pro Regular" panose="020B0604020202020204" charset="0"/>
      <p:regular r:id="rId32"/>
      <p:bold r:id="rId33"/>
    </p:embeddedFont>
    <p:embeddedFont>
      <p:font typeface="Muli" panose="020B0604020202020204" charset="0"/>
      <p:regular r:id="rId34"/>
      <p:bold r:id="rId35"/>
      <p:italic r:id="rId36"/>
      <p:boldItalic r:id="rId37"/>
    </p:embeddedFont>
    <p:embeddedFont>
      <p:font typeface="Muli Regular" panose="020B0604020202020204" charset="0"/>
      <p:regular r:id="rId38"/>
      <p:bold r:id="rId39"/>
      <p:italic r:id="rId40"/>
      <p:boldItalic r:id="rId41"/>
    </p:embeddedFont>
    <p:embeddedFont>
      <p:font typeface="Red Hat Display" panose="020B0604020202020204" charset="0"/>
      <p:regular r:id="rId42"/>
      <p:bold r:id="rId43"/>
      <p:italic r:id="rId44"/>
      <p:boldItalic r:id="rId45"/>
    </p:embeddedFont>
    <p:embeddedFont>
      <p:font typeface="Red Hat Display Medium"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55A6B0-0843-46B8-A2F5-1E716F9C6354}">
  <a:tblStyle styleId="{0F55A6B0-0843-46B8-A2F5-1E716F9C635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25" autoAdjust="0"/>
  </p:normalViewPr>
  <p:slideViewPr>
    <p:cSldViewPr snapToGrid="0">
      <p:cViewPr varScale="1">
        <p:scale>
          <a:sx n="80" d="100"/>
          <a:sy n="80" d="100"/>
        </p:scale>
        <p:origin x="15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Hey good afternoon</a:t>
            </a:r>
          </a:p>
          <a:p>
            <a:pPr marL="0" lvl="0" indent="0" algn="l" rtl="0">
              <a:spcBef>
                <a:spcPts val="0"/>
              </a:spcBef>
              <a:spcAft>
                <a:spcPts val="0"/>
              </a:spcAft>
              <a:buNone/>
            </a:pPr>
            <a:r>
              <a:rPr lang="en-US" dirty="0"/>
              <a:t>We are group 3 and the company our project is for is Airbnb</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720e079933_2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720e079933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Looking at the breakdown of Airbnb users going to the US, we can see that females have a higher interest in the US compared to males and we can also see that younger people are the majority of users going to the US. </a:t>
            </a:r>
          </a:p>
          <a:p>
            <a:pPr marL="0" lvl="0" indent="0" algn="l" rtl="0">
              <a:spcBef>
                <a:spcPts val="0"/>
              </a:spcBef>
              <a:spcAft>
                <a:spcPts val="0"/>
              </a:spcAft>
              <a:buNone/>
            </a:pPr>
            <a:r>
              <a:rPr lang="en-US" dirty="0"/>
              <a:t>Now I’ll hand it over to </a:t>
            </a:r>
            <a:r>
              <a:rPr lang="en-US" dirty="0" err="1"/>
              <a:t>Micheal</a:t>
            </a:r>
            <a:r>
              <a:rPr lang="en-US" dirty="0"/>
              <a:t> to talk about our model building</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720e079933_1_2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720e079933_1_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720e079933_2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720e079933_2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720e079933_2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720e079933_2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034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720d5457c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720d5457c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720e079933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720e079933_2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720e079933_2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720e079933_2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153 features in the dataset and this displayed the top 15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720e079933_1_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720e079933_1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720d5457cb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720d5457cb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latin typeface="Muli"/>
                <a:ea typeface="Muli"/>
                <a:cs typeface="Muli"/>
                <a:sym typeface="Muli"/>
              </a:rPr>
              <a:t>Top 3 destinations</a:t>
            </a:r>
            <a:r>
              <a:rPr lang="en" sz="1400">
                <a:solidFill>
                  <a:schemeClr val="dk1"/>
                </a:solidFill>
                <a:latin typeface="Muli"/>
                <a:ea typeface="Muli"/>
                <a:cs typeface="Muli"/>
                <a:sym typeface="Muli"/>
              </a:rPr>
              <a:t> have an accuracy rate of </a:t>
            </a:r>
            <a:r>
              <a:rPr lang="en" sz="1400" b="1">
                <a:solidFill>
                  <a:schemeClr val="dk1"/>
                </a:solidFill>
                <a:latin typeface="Muli"/>
                <a:ea typeface="Muli"/>
                <a:cs typeface="Muli"/>
                <a:sym typeface="Muli"/>
              </a:rPr>
              <a:t>92.31%</a:t>
            </a:r>
            <a:r>
              <a:rPr lang="en" sz="1400">
                <a:solidFill>
                  <a:schemeClr val="dk1"/>
                </a:solidFill>
                <a:latin typeface="Muli"/>
                <a:ea typeface="Muli"/>
                <a:cs typeface="Muli"/>
                <a:sym typeface="Muli"/>
              </a:rPr>
              <a:t> which is significantly accurate, and providing more recommendations not only increases the accuracy by an insignificant amount but also would overwhelm and confuse the customer and may cause no bookings at all.</a:t>
            </a:r>
            <a:endParaRPr sz="1400">
              <a:solidFill>
                <a:schemeClr val="dk1"/>
              </a:solidFill>
              <a:latin typeface="Muli"/>
              <a:ea typeface="Muli"/>
              <a:cs typeface="Muli"/>
              <a:sym typeface="Muli"/>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720d5457c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720d5457c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latin typeface="Muli"/>
                <a:ea typeface="Muli"/>
                <a:cs typeface="Muli"/>
                <a:sym typeface="Muli"/>
              </a:rPr>
              <a:t>Top 3 destinations</a:t>
            </a:r>
            <a:r>
              <a:rPr lang="en" sz="1400">
                <a:solidFill>
                  <a:schemeClr val="dk1"/>
                </a:solidFill>
                <a:latin typeface="Muli"/>
                <a:ea typeface="Muli"/>
                <a:cs typeface="Muli"/>
                <a:sym typeface="Muli"/>
              </a:rPr>
              <a:t> have an accuracy rate of </a:t>
            </a:r>
            <a:r>
              <a:rPr lang="en" sz="1400" b="1">
                <a:solidFill>
                  <a:schemeClr val="dk1"/>
                </a:solidFill>
                <a:latin typeface="Muli"/>
                <a:ea typeface="Muli"/>
                <a:cs typeface="Muli"/>
                <a:sym typeface="Muli"/>
              </a:rPr>
              <a:t>92.31%</a:t>
            </a:r>
            <a:r>
              <a:rPr lang="en" sz="1400">
                <a:solidFill>
                  <a:schemeClr val="dk1"/>
                </a:solidFill>
                <a:latin typeface="Muli"/>
                <a:ea typeface="Muli"/>
                <a:cs typeface="Muli"/>
                <a:sym typeface="Muli"/>
              </a:rPr>
              <a:t> which is significantly accurate, and providing more recommendations not only increases the accuracy by an insignificant amount but also would overwhelm and confuse the customer and may cause no bookings at all.</a:t>
            </a:r>
            <a:endParaRPr sz="1400">
              <a:solidFill>
                <a:schemeClr val="dk1"/>
              </a:solidFill>
              <a:latin typeface="Muli"/>
              <a:ea typeface="Muli"/>
              <a:cs typeface="Muli"/>
              <a:sym typeface="Muli"/>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first talk a little about the company as well as the business problem we are trying to solve</a:t>
            </a:r>
          </a:p>
          <a:p>
            <a:pPr marL="0" lvl="0" indent="0" algn="l" rtl="0">
              <a:spcBef>
                <a:spcPts val="0"/>
              </a:spcBef>
              <a:spcAft>
                <a:spcPts val="0"/>
              </a:spcAft>
              <a:buNone/>
            </a:pPr>
            <a:r>
              <a:rPr lang="en-US" dirty="0"/>
              <a:t>next we’ll talk about the methodology of our model</a:t>
            </a:r>
          </a:p>
          <a:p>
            <a:pPr marL="0" lvl="0" indent="0" algn="l" rtl="0">
              <a:spcBef>
                <a:spcPts val="0"/>
              </a:spcBef>
              <a:spcAft>
                <a:spcPts val="0"/>
              </a:spcAft>
              <a:buNone/>
            </a:pPr>
            <a:r>
              <a:rPr lang="en-US" dirty="0"/>
              <a:t>Then the actual details of the model building</a:t>
            </a:r>
          </a:p>
          <a:p>
            <a:pPr marL="0" lvl="0" indent="0" algn="l" rtl="0">
              <a:spcBef>
                <a:spcPts val="0"/>
              </a:spcBef>
              <a:spcAft>
                <a:spcPts val="0"/>
              </a:spcAft>
              <a:buNone/>
            </a:pPr>
            <a:r>
              <a:rPr lang="en-US" dirty="0"/>
              <a:t>And finally our recommendations </a:t>
            </a:r>
            <a:r>
              <a:rPr lang="en-US" dirty="0" err="1"/>
              <a:t>fro</a:t>
            </a:r>
            <a:r>
              <a:rPr lang="en-US" dirty="0"/>
              <a:t> </a:t>
            </a:r>
            <a:r>
              <a:rPr lang="en-US" dirty="0" err="1"/>
              <a:t>airbnb</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720e079933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720e079933_2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latin typeface="Muli"/>
              <a:ea typeface="Muli"/>
              <a:cs typeface="Muli"/>
              <a:sym typeface="Muli"/>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720e079933_2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720e079933_2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Muli"/>
                <a:ea typeface="Muli"/>
                <a:cs typeface="Muli"/>
                <a:sym typeface="Muli"/>
              </a:rPr>
              <a:t>Airbnb is, </a:t>
            </a:r>
            <a:r>
              <a:rPr lang="en-US" sz="1200" dirty="0">
                <a:latin typeface="Muli"/>
                <a:ea typeface="Muli"/>
                <a:cs typeface="Muli"/>
                <a:sym typeface="Muli"/>
              </a:rPr>
              <a:t>as most of you know,</a:t>
            </a:r>
            <a:r>
              <a:rPr lang="en" sz="1200" dirty="0">
                <a:latin typeface="Muli"/>
                <a:ea typeface="Muli"/>
                <a:cs typeface="Muli"/>
                <a:sym typeface="Muli"/>
              </a:rPr>
              <a:t> an online marketplace for booking or offering room &amp; house rentals and tourism experiences. The company does not own any of the real estate listings, nor does it host events. It acts as an intermediary between renters </a:t>
            </a:r>
            <a:r>
              <a:rPr lang="en-US" sz="1200" dirty="0">
                <a:latin typeface="Muli"/>
                <a:ea typeface="Muli"/>
                <a:cs typeface="Muli"/>
                <a:sym typeface="Muli"/>
              </a:rPr>
              <a:t>or travelers</a:t>
            </a:r>
            <a:r>
              <a:rPr lang="en" sz="1200" dirty="0">
                <a:latin typeface="Muli"/>
                <a:ea typeface="Muli"/>
                <a:cs typeface="Muli"/>
                <a:sym typeface="Muli"/>
              </a:rPr>
              <a:t> and homeowners. The purpose of bookings is mostly short stays focused on tourism. Airbnb makes profits by receiving a 10% commission and 3% payment processing fee from each booking. The company is based in San Francisco, United States.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Our Business objective is whether we can predict where an Airbnb user’s first stay will be and based on our findings, what the top destinations to recommend will be for each user. </a:t>
            </a:r>
          </a:p>
          <a:p>
            <a:pPr marL="158750" indent="0" rtl="0">
              <a:buNone/>
            </a:pPr>
            <a:r>
              <a:rPr lang="en-US" sz="1100" b="0" i="0" u="none" strike="noStrike" cap="none" dirty="0">
                <a:solidFill>
                  <a:srgbClr val="000000"/>
                </a:solidFill>
                <a:effectLst/>
                <a:latin typeface="Arial"/>
                <a:ea typeface="Arial"/>
                <a:cs typeface="Arial"/>
                <a:sym typeface="Arial"/>
              </a:rPr>
              <a:t>This is important because, if we can predict where the customer will go for his/her first trip, it would effect how Airbnb structures its website and experience as well as how it spends its marketing budget. Airbnb could better target its first users and advertise to them appropriately to increase their likelihood of the user booking their first destination with Airbnb</a:t>
            </a:r>
          </a:p>
          <a:p>
            <a:pPr marL="158750" indent="0" rtl="0">
              <a:buNone/>
            </a:pPr>
            <a:r>
              <a:rPr lang="en-US" sz="1100" b="0" i="0" u="none" strike="noStrike" cap="none" dirty="0">
                <a:solidFill>
                  <a:srgbClr val="000000"/>
                </a:solidFill>
                <a:effectLst/>
                <a:latin typeface="Arial"/>
                <a:ea typeface="Arial"/>
                <a:cs typeface="Arial"/>
                <a:sym typeface="Arial"/>
              </a:rPr>
              <a:t> </a:t>
            </a:r>
          </a:p>
          <a:p>
            <a:pPr marL="158750" indent="0" rtl="0">
              <a:buNone/>
            </a:pPr>
            <a:br>
              <a:rPr lang="en-US"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20e079933_1_2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720e079933_1_2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some context on the market environment</a:t>
            </a:r>
          </a:p>
          <a:p>
            <a:pPr marL="0" lvl="0" indent="0" algn="l" rtl="0">
              <a:spcBef>
                <a:spcPts val="0"/>
              </a:spcBef>
              <a:spcAft>
                <a:spcPts val="0"/>
              </a:spcAft>
              <a:buNone/>
            </a:pPr>
            <a:r>
              <a:rPr lang="en-US" dirty="0"/>
              <a:t>Airbnb is a large company with presence in almost 200 countries with over 2 million people staying at Airbnb properties every night</a:t>
            </a:r>
          </a:p>
          <a:p>
            <a:pPr marL="0" lvl="0" indent="0" algn="l" rtl="0">
              <a:spcBef>
                <a:spcPts val="0"/>
              </a:spcBef>
              <a:spcAft>
                <a:spcPts val="0"/>
              </a:spcAft>
              <a:buNone/>
            </a:pPr>
            <a:r>
              <a:rPr lang="en-US" dirty="0"/>
              <a:t>It competes with online and local options. It tends to be cheaper than hotels, making </a:t>
            </a:r>
            <a:r>
              <a:rPr lang="en-US" dirty="0" err="1"/>
              <a:t>airbnb</a:t>
            </a:r>
            <a:r>
              <a:rPr lang="en-US" dirty="0"/>
              <a:t> popular among younger crowds with 58% of guests worldwide being millennials.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720d5457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720d5457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sourced our data from Kaggle where Airbnb actually posted this data as a competition for teams to work on it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6bfa3ff318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6bfa3ff31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some descriptive statistics, we can see that in terms of gender, is more or less the same with females users being slightly more than male users. In terms of age, it is almost the same with mean and mean age being fairly young which isn’t surprising</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720e079933_2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720e079933_2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where do these users go? Well its clear to see that the US is by far the most popular destination with other European countries trailing are behind. In this chart, other is a group of countries which weren’t large enough on their own to have their ow dummy variable.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720000" y="1612000"/>
            <a:ext cx="2298300" cy="629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0" name="Google Shape;40;p11"/>
          <p:cNvSpPr txBox="1">
            <a:spLocks noGrp="1"/>
          </p:cNvSpPr>
          <p:nvPr>
            <p:ph type="subTitle" idx="1"/>
          </p:nvPr>
        </p:nvSpPr>
        <p:spPr>
          <a:xfrm>
            <a:off x="720000" y="2209375"/>
            <a:ext cx="1833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 name="Google Shape;41;p11"/>
          <p:cNvSpPr txBox="1">
            <a:spLocks noGrp="1"/>
          </p:cNvSpPr>
          <p:nvPr>
            <p:ph type="title" idx="2" hasCustomPrompt="1"/>
          </p:nvPr>
        </p:nvSpPr>
        <p:spPr>
          <a:xfrm>
            <a:off x="2876875" y="1612000"/>
            <a:ext cx="1900500" cy="629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2" name="Google Shape;42;p11"/>
          <p:cNvSpPr txBox="1">
            <a:spLocks noGrp="1"/>
          </p:cNvSpPr>
          <p:nvPr>
            <p:ph type="subTitle" idx="3"/>
          </p:nvPr>
        </p:nvSpPr>
        <p:spPr>
          <a:xfrm>
            <a:off x="2876875" y="2209375"/>
            <a:ext cx="1756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3" name="Google Shape;43;p11"/>
          <p:cNvSpPr txBox="1">
            <a:spLocks noGrp="1"/>
          </p:cNvSpPr>
          <p:nvPr>
            <p:ph type="title" idx="4" hasCustomPrompt="1"/>
          </p:nvPr>
        </p:nvSpPr>
        <p:spPr>
          <a:xfrm>
            <a:off x="720000" y="3487451"/>
            <a:ext cx="2298300" cy="629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 name="Google Shape;44;p11"/>
          <p:cNvSpPr txBox="1">
            <a:spLocks noGrp="1"/>
          </p:cNvSpPr>
          <p:nvPr>
            <p:ph type="subTitle" idx="5"/>
          </p:nvPr>
        </p:nvSpPr>
        <p:spPr>
          <a:xfrm>
            <a:off x="720000" y="4084826"/>
            <a:ext cx="1833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 name="Google Shape;45;p11"/>
          <p:cNvSpPr txBox="1">
            <a:spLocks noGrp="1"/>
          </p:cNvSpPr>
          <p:nvPr>
            <p:ph type="title" idx="6" hasCustomPrompt="1"/>
          </p:nvPr>
        </p:nvSpPr>
        <p:spPr>
          <a:xfrm>
            <a:off x="2876875" y="3487451"/>
            <a:ext cx="1900500" cy="629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6" name="Google Shape;46;p11"/>
          <p:cNvSpPr txBox="1">
            <a:spLocks noGrp="1"/>
          </p:cNvSpPr>
          <p:nvPr>
            <p:ph type="subTitle" idx="7"/>
          </p:nvPr>
        </p:nvSpPr>
        <p:spPr>
          <a:xfrm>
            <a:off x="2876875" y="4084826"/>
            <a:ext cx="1756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7" name="Google Shape;47;p11"/>
          <p:cNvSpPr txBox="1">
            <a:spLocks noGrp="1"/>
          </p:cNvSpPr>
          <p:nvPr>
            <p:ph type="title" idx="8"/>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1">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5375275" y="1760175"/>
            <a:ext cx="627300" cy="49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30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3"/>
          <p:cNvSpPr txBox="1">
            <a:spLocks noGrp="1"/>
          </p:cNvSpPr>
          <p:nvPr>
            <p:ph type="subTitle" idx="1"/>
          </p:nvPr>
        </p:nvSpPr>
        <p:spPr>
          <a:xfrm>
            <a:off x="6113538" y="1483246"/>
            <a:ext cx="2349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2"/>
          </p:nvPr>
        </p:nvSpPr>
        <p:spPr>
          <a:xfrm>
            <a:off x="6113550" y="2885110"/>
            <a:ext cx="2349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ctrTitle" idx="3"/>
          </p:nvPr>
        </p:nvSpPr>
        <p:spPr>
          <a:xfrm>
            <a:off x="5308975" y="3151750"/>
            <a:ext cx="759900" cy="49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30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7" name="Google Shape;67;p1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3401250" y="1467733"/>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0" name="Google Shape;70;p14"/>
          <p:cNvSpPr txBox="1">
            <a:spLocks noGrp="1"/>
          </p:cNvSpPr>
          <p:nvPr>
            <p:ph type="subTitle" idx="1"/>
          </p:nvPr>
        </p:nvSpPr>
        <p:spPr>
          <a:xfrm>
            <a:off x="3227225" y="1955988"/>
            <a:ext cx="2229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4"/>
          <p:cNvSpPr txBox="1">
            <a:spLocks noGrp="1"/>
          </p:cNvSpPr>
          <p:nvPr>
            <p:ph type="ctrTitle" idx="2"/>
          </p:nvPr>
        </p:nvSpPr>
        <p:spPr>
          <a:xfrm>
            <a:off x="3401250" y="3167521"/>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2" name="Google Shape;72;p14"/>
          <p:cNvSpPr txBox="1">
            <a:spLocks noGrp="1"/>
          </p:cNvSpPr>
          <p:nvPr>
            <p:ph type="subTitle" idx="3"/>
          </p:nvPr>
        </p:nvSpPr>
        <p:spPr>
          <a:xfrm>
            <a:off x="3252025" y="3648763"/>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4"/>
          <p:cNvSpPr txBox="1">
            <a:spLocks noGrp="1"/>
          </p:cNvSpPr>
          <p:nvPr>
            <p:ph type="ctrTitle" idx="4"/>
          </p:nvPr>
        </p:nvSpPr>
        <p:spPr>
          <a:xfrm>
            <a:off x="6003707" y="3167521"/>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4" name="Google Shape;74;p14"/>
          <p:cNvSpPr txBox="1">
            <a:spLocks noGrp="1"/>
          </p:cNvSpPr>
          <p:nvPr>
            <p:ph type="subTitle" idx="5"/>
          </p:nvPr>
        </p:nvSpPr>
        <p:spPr>
          <a:xfrm>
            <a:off x="5854389" y="3648763"/>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5" name="Google Shape;75;p14"/>
          <p:cNvSpPr txBox="1">
            <a:spLocks noGrp="1"/>
          </p:cNvSpPr>
          <p:nvPr>
            <p:ph type="ctrTitle" idx="6"/>
          </p:nvPr>
        </p:nvSpPr>
        <p:spPr>
          <a:xfrm>
            <a:off x="6003707" y="1467733"/>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6" name="Google Shape;76;p14"/>
          <p:cNvSpPr txBox="1">
            <a:spLocks noGrp="1"/>
          </p:cNvSpPr>
          <p:nvPr>
            <p:ph type="subTitle" idx="7"/>
          </p:nvPr>
        </p:nvSpPr>
        <p:spPr>
          <a:xfrm>
            <a:off x="5854401" y="1955988"/>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7" name="Google Shape;77;p14"/>
          <p:cNvSpPr txBox="1">
            <a:spLocks noGrp="1"/>
          </p:cNvSpPr>
          <p:nvPr>
            <p:ph type="title" idx="8"/>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3_1">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024216" y="3803825"/>
            <a:ext cx="1922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6"/>
          <p:cNvSpPr txBox="1">
            <a:spLocks noGrp="1"/>
          </p:cNvSpPr>
          <p:nvPr>
            <p:ph type="subTitle" idx="2"/>
          </p:nvPr>
        </p:nvSpPr>
        <p:spPr>
          <a:xfrm>
            <a:off x="3551289" y="3803825"/>
            <a:ext cx="1830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6"/>
          <p:cNvSpPr txBox="1">
            <a:spLocks noGrp="1"/>
          </p:cNvSpPr>
          <p:nvPr>
            <p:ph type="ctrTitle"/>
          </p:nvPr>
        </p:nvSpPr>
        <p:spPr>
          <a:xfrm>
            <a:off x="1174254" y="1592050"/>
            <a:ext cx="16227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8" name="Google Shape;88;p16"/>
          <p:cNvSpPr txBox="1">
            <a:spLocks noGrp="1"/>
          </p:cNvSpPr>
          <p:nvPr>
            <p:ph type="ctrTitle" idx="3"/>
          </p:nvPr>
        </p:nvSpPr>
        <p:spPr>
          <a:xfrm>
            <a:off x="3475215" y="1592050"/>
            <a:ext cx="2002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9" name="Google Shape;89;p16"/>
          <p:cNvSpPr txBox="1">
            <a:spLocks noGrp="1"/>
          </p:cNvSpPr>
          <p:nvPr>
            <p:ph type="subTitle" idx="4"/>
          </p:nvPr>
        </p:nvSpPr>
        <p:spPr>
          <a:xfrm>
            <a:off x="6056613" y="3803825"/>
            <a:ext cx="2081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6"/>
          <p:cNvSpPr txBox="1">
            <a:spLocks noGrp="1"/>
          </p:cNvSpPr>
          <p:nvPr>
            <p:ph type="ctrTitle" idx="5"/>
          </p:nvPr>
        </p:nvSpPr>
        <p:spPr>
          <a:xfrm>
            <a:off x="6270855" y="1592050"/>
            <a:ext cx="1653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1" name="Google Shape;91;p16"/>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CUSTOM_3_1_1_2">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1614276" y="1616850"/>
            <a:ext cx="22203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subTitle" idx="2"/>
          </p:nvPr>
        </p:nvSpPr>
        <p:spPr>
          <a:xfrm>
            <a:off x="1614276" y="2732646"/>
            <a:ext cx="22203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8"/>
          <p:cNvSpPr txBox="1">
            <a:spLocks noGrp="1"/>
          </p:cNvSpPr>
          <p:nvPr>
            <p:ph type="ctrTitle" idx="3"/>
          </p:nvPr>
        </p:nvSpPr>
        <p:spPr>
          <a:xfrm>
            <a:off x="1614276" y="1412789"/>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05" name="Google Shape;105;p18"/>
          <p:cNvSpPr txBox="1">
            <a:spLocks noGrp="1"/>
          </p:cNvSpPr>
          <p:nvPr>
            <p:ph type="ctrTitle" idx="4"/>
          </p:nvPr>
        </p:nvSpPr>
        <p:spPr>
          <a:xfrm>
            <a:off x="1614276" y="2515012"/>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06" name="Google Shape;106;p18"/>
          <p:cNvSpPr txBox="1">
            <a:spLocks noGrp="1"/>
          </p:cNvSpPr>
          <p:nvPr>
            <p:ph type="subTitle" idx="5"/>
          </p:nvPr>
        </p:nvSpPr>
        <p:spPr>
          <a:xfrm>
            <a:off x="1614276" y="3846833"/>
            <a:ext cx="24414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7" name="Google Shape;107;p18"/>
          <p:cNvSpPr txBox="1">
            <a:spLocks noGrp="1"/>
          </p:cNvSpPr>
          <p:nvPr>
            <p:ph type="ctrTitle" idx="6"/>
          </p:nvPr>
        </p:nvSpPr>
        <p:spPr>
          <a:xfrm>
            <a:off x="1614276" y="3622415"/>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122"/>
        <p:cNvGrpSpPr/>
        <p:nvPr/>
      </p:nvGrpSpPr>
      <p:grpSpPr>
        <a:xfrm>
          <a:off x="0" y="0"/>
          <a:ext cx="0" cy="0"/>
          <a:chOff x="0" y="0"/>
          <a:chExt cx="0" cy="0"/>
        </a:xfrm>
      </p:grpSpPr>
      <p:sp>
        <p:nvSpPr>
          <p:cNvPr id="123" name="Google Shape;123;p20"/>
          <p:cNvSpPr txBox="1">
            <a:spLocks noGrp="1"/>
          </p:cNvSpPr>
          <p:nvPr>
            <p:ph type="body" idx="1"/>
          </p:nvPr>
        </p:nvSpPr>
        <p:spPr>
          <a:xfrm>
            <a:off x="627351" y="1382682"/>
            <a:ext cx="7796700" cy="33108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rgbClr val="E42524"/>
              </a:buClr>
              <a:buSzPts val="1600"/>
              <a:buFont typeface="Muli Regular"/>
              <a:buAutoNum type="arabicPeriod"/>
              <a:defRPr sz="1300"/>
            </a:lvl1pPr>
            <a:lvl2pPr marL="914400" lvl="1" indent="-330200" rtl="0">
              <a:spcBef>
                <a:spcPts val="1600"/>
              </a:spcBef>
              <a:spcAft>
                <a:spcPts val="0"/>
              </a:spcAft>
              <a:buSzPts val="1600"/>
              <a:buFont typeface="Nunito Light"/>
              <a:buAutoNum type="alphaLcPeriod"/>
              <a:defRPr/>
            </a:lvl2pPr>
            <a:lvl3pPr marL="1371600" lvl="2" indent="-323850" rtl="0">
              <a:spcBef>
                <a:spcPts val="1600"/>
              </a:spcBef>
              <a:spcAft>
                <a:spcPts val="0"/>
              </a:spcAft>
              <a:buSzPts val="1500"/>
              <a:buFont typeface="Nunito Light"/>
              <a:buAutoNum type="romanLcPeriod"/>
              <a:defRPr/>
            </a:lvl3pPr>
            <a:lvl4pPr marL="1828800" lvl="3" indent="-323850" rtl="0">
              <a:spcBef>
                <a:spcPts val="1600"/>
              </a:spcBef>
              <a:spcAft>
                <a:spcPts val="0"/>
              </a:spcAft>
              <a:buSzPts val="1500"/>
              <a:buFont typeface="Nunito Light"/>
              <a:buAutoNum type="arabicPeriod"/>
              <a:defRPr/>
            </a:lvl4pPr>
            <a:lvl5pPr marL="2286000" lvl="4" indent="-317500" rtl="0">
              <a:spcBef>
                <a:spcPts val="1600"/>
              </a:spcBef>
              <a:spcAft>
                <a:spcPts val="0"/>
              </a:spcAft>
              <a:buSzPts val="1400"/>
              <a:buFont typeface="Nunito Light"/>
              <a:buAutoNum type="alphaLcPeriod"/>
              <a:defRPr/>
            </a:lvl5pPr>
            <a:lvl6pPr marL="2743200" lvl="5" indent="-317500" rtl="0">
              <a:spcBef>
                <a:spcPts val="1600"/>
              </a:spcBef>
              <a:spcAft>
                <a:spcPts val="0"/>
              </a:spcAft>
              <a:buSzPts val="1400"/>
              <a:buFont typeface="Nunito Light"/>
              <a:buAutoNum type="romanLcPeriod"/>
              <a:defRPr/>
            </a:lvl6pPr>
            <a:lvl7pPr marL="3200400" lvl="6" indent="-311150" rtl="0">
              <a:spcBef>
                <a:spcPts val="1600"/>
              </a:spcBef>
              <a:spcAft>
                <a:spcPts val="0"/>
              </a:spcAft>
              <a:buSzPts val="1300"/>
              <a:buFont typeface="Nunito Light"/>
              <a:buAutoNum type="arabicPeriod"/>
              <a:defRPr/>
            </a:lvl7pPr>
            <a:lvl8pPr marL="3657600" lvl="7" indent="-311150" rtl="0">
              <a:spcBef>
                <a:spcPts val="1600"/>
              </a:spcBef>
              <a:spcAft>
                <a:spcPts val="0"/>
              </a:spcAft>
              <a:buSzPts val="1300"/>
              <a:buFont typeface="Nunito Light"/>
              <a:buAutoNum type="alphaLcPeriod"/>
              <a:defRPr/>
            </a:lvl8pPr>
            <a:lvl9pPr marL="4114800" lvl="8" indent="-317500" rtl="0">
              <a:spcBef>
                <a:spcPts val="1600"/>
              </a:spcBef>
              <a:spcAft>
                <a:spcPts val="1600"/>
              </a:spcAft>
              <a:buSzPts val="1400"/>
              <a:buFont typeface="Nunito Light"/>
              <a:buAutoNum type="romanLcPeriod"/>
              <a:defRPr/>
            </a:lvl9pPr>
          </a:lstStyle>
          <a:p>
            <a:endParaRPr/>
          </a:p>
        </p:txBody>
      </p:sp>
      <p:sp>
        <p:nvSpPr>
          <p:cNvPr id="124" name="Google Shape;124;p2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ist 2">
  <p:cSld name="CUSTOM_4_1">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627350" y="1217226"/>
            <a:ext cx="3870600" cy="34185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1"/>
              </a:buClr>
              <a:buSzPts val="1100"/>
              <a:buFont typeface="Raleway SemiBold"/>
              <a:buChar char="●"/>
              <a:defRPr sz="1200"/>
            </a:lvl1pPr>
            <a:lvl2pPr marL="914400" lvl="1" indent="-304800" rtl="0">
              <a:spcBef>
                <a:spcPts val="160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
        <p:nvSpPr>
          <p:cNvPr id="127" name="Google Shape;127;p21"/>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1"/>
          <p:cNvSpPr txBox="1">
            <a:spLocks noGrp="1"/>
          </p:cNvSpPr>
          <p:nvPr>
            <p:ph type="body" idx="2"/>
          </p:nvPr>
        </p:nvSpPr>
        <p:spPr>
          <a:xfrm>
            <a:off x="4447125" y="1299429"/>
            <a:ext cx="4110600" cy="33108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1"/>
              </a:buClr>
              <a:buSzPts val="1100"/>
              <a:buFont typeface="Raleway SemiBold"/>
              <a:buChar char="●"/>
              <a:defRPr sz="1200"/>
            </a:lvl1pPr>
            <a:lvl2pPr marL="914400" lvl="1" indent="-304800" rtl="0">
              <a:spcBef>
                <a:spcPts val="1600"/>
              </a:spcBef>
              <a:spcAft>
                <a:spcPts val="0"/>
              </a:spcAft>
              <a:buClr>
                <a:srgbClr val="434343"/>
              </a:buClr>
              <a:buSzPts val="1200"/>
              <a:buFont typeface="Roboto Condensed Light"/>
              <a:buChar char="○"/>
              <a:defRPr/>
            </a:lvl2pPr>
            <a:lvl3pPr marL="1371600" lvl="2" indent="-304800" rtl="0">
              <a:spcBef>
                <a:spcPts val="1600"/>
              </a:spcBef>
              <a:spcAft>
                <a:spcPts val="0"/>
              </a:spcAft>
              <a:buClr>
                <a:srgbClr val="434343"/>
              </a:buClr>
              <a:buSzPts val="1200"/>
              <a:buFont typeface="Roboto Condensed Light"/>
              <a:buChar char="■"/>
              <a:defRPr/>
            </a:lvl3pPr>
            <a:lvl4pPr marL="1828800" lvl="3" indent="-304800" rtl="0">
              <a:spcBef>
                <a:spcPts val="1600"/>
              </a:spcBef>
              <a:spcAft>
                <a:spcPts val="0"/>
              </a:spcAft>
              <a:buClr>
                <a:srgbClr val="434343"/>
              </a:buClr>
              <a:buSzPts val="1200"/>
              <a:buFont typeface="Roboto Condensed Light"/>
              <a:buChar char="●"/>
              <a:defRPr/>
            </a:lvl4pPr>
            <a:lvl5pPr marL="2286000" lvl="4" indent="-304800" rtl="0">
              <a:spcBef>
                <a:spcPts val="1600"/>
              </a:spcBef>
              <a:spcAft>
                <a:spcPts val="0"/>
              </a:spcAft>
              <a:buClr>
                <a:srgbClr val="434343"/>
              </a:buClr>
              <a:buSzPts val="1200"/>
              <a:buFont typeface="Roboto Condensed Light"/>
              <a:buChar char="○"/>
              <a:defRPr/>
            </a:lvl5pPr>
            <a:lvl6pPr marL="2743200" lvl="5" indent="-304800" rtl="0">
              <a:spcBef>
                <a:spcPts val="1600"/>
              </a:spcBef>
              <a:spcAft>
                <a:spcPts val="0"/>
              </a:spcAft>
              <a:buClr>
                <a:srgbClr val="434343"/>
              </a:buClr>
              <a:buSzPts val="1200"/>
              <a:buFont typeface="Roboto Condensed Light"/>
              <a:buChar char="■"/>
              <a:defRPr/>
            </a:lvl6pPr>
            <a:lvl7pPr marL="3200400" lvl="6" indent="-304800" rtl="0">
              <a:spcBef>
                <a:spcPts val="1600"/>
              </a:spcBef>
              <a:spcAft>
                <a:spcPts val="0"/>
              </a:spcAft>
              <a:buClr>
                <a:srgbClr val="434343"/>
              </a:buClr>
              <a:buSzPts val="1200"/>
              <a:buFont typeface="Roboto Condensed Light"/>
              <a:buChar char="●"/>
              <a:defRPr/>
            </a:lvl7pPr>
            <a:lvl8pPr marL="3657600" lvl="7" indent="-304800" rtl="0">
              <a:spcBef>
                <a:spcPts val="1600"/>
              </a:spcBef>
              <a:spcAft>
                <a:spcPts val="0"/>
              </a:spcAft>
              <a:buClr>
                <a:srgbClr val="434343"/>
              </a:buClr>
              <a:buSzPts val="1200"/>
              <a:buFont typeface="Roboto Condensed Light"/>
              <a:buChar char="○"/>
              <a:defRPr/>
            </a:lvl8pPr>
            <a:lvl9pPr marL="4114800" lvl="8" indent="-304800" rtl="0">
              <a:spcBef>
                <a:spcPts val="1600"/>
              </a:spcBef>
              <a:spcAft>
                <a:spcPts val="1600"/>
              </a:spcAft>
              <a:buClr>
                <a:srgbClr val="434343"/>
              </a:buClr>
              <a:buSzPts val="1200"/>
              <a:buFont typeface="Roboto Condensed Light"/>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picture">
  <p:cSld name="CUSTOM_6">
    <p:spTree>
      <p:nvGrpSpPr>
        <p:cNvPr id="1" name="Shape 133"/>
        <p:cNvGrpSpPr/>
        <p:nvPr/>
      </p:nvGrpSpPr>
      <p:grpSpPr>
        <a:xfrm>
          <a:off x="0" y="0"/>
          <a:ext cx="0" cy="0"/>
          <a:chOff x="0" y="0"/>
          <a:chExt cx="0" cy="0"/>
        </a:xfrm>
      </p:grpSpPr>
      <p:grpSp>
        <p:nvGrpSpPr>
          <p:cNvPr id="134" name="Google Shape;134;p23"/>
          <p:cNvGrpSpPr/>
          <p:nvPr/>
        </p:nvGrpSpPr>
        <p:grpSpPr>
          <a:xfrm>
            <a:off x="224400" y="196550"/>
            <a:ext cx="4441759" cy="1681283"/>
            <a:chOff x="688427" y="376398"/>
            <a:chExt cx="3491400" cy="1321452"/>
          </a:xfrm>
        </p:grpSpPr>
        <p:sp>
          <p:nvSpPr>
            <p:cNvPr id="135" name="Google Shape;135;p23"/>
            <p:cNvSpPr/>
            <p:nvPr/>
          </p:nvSpPr>
          <p:spPr>
            <a:xfrm rot="10800000">
              <a:off x="931700" y="1206450"/>
              <a:ext cx="491400" cy="4914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688427" y="376398"/>
              <a:ext cx="3491400" cy="95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23"/>
          <p:cNvSpPr txBox="1">
            <a:spLocks noGrp="1"/>
          </p:cNvSpPr>
          <p:nvPr>
            <p:ph type="title"/>
          </p:nvPr>
        </p:nvSpPr>
        <p:spPr>
          <a:xfrm>
            <a:off x="656599" y="540000"/>
            <a:ext cx="3070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970625" y="241916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1" name="Google Shape;21;p5"/>
          <p:cNvSpPr txBox="1">
            <a:spLocks noGrp="1"/>
          </p:cNvSpPr>
          <p:nvPr>
            <p:ph type="subTitle" idx="1"/>
          </p:nvPr>
        </p:nvSpPr>
        <p:spPr>
          <a:xfrm>
            <a:off x="971762" y="2878650"/>
            <a:ext cx="2721300" cy="13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 name="Google Shape;22;p5"/>
          <p:cNvSpPr txBox="1">
            <a:spLocks noGrp="1"/>
          </p:cNvSpPr>
          <p:nvPr>
            <p:ph type="ctrTitle" idx="2"/>
          </p:nvPr>
        </p:nvSpPr>
        <p:spPr>
          <a:xfrm>
            <a:off x="6289800" y="71868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3000">
                <a:solidFill>
                  <a:schemeClr val="accent1"/>
                </a:solidFill>
              </a:defRPr>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3" name="Google Shape;23;p5"/>
          <p:cNvSpPr txBox="1">
            <a:spLocks noGrp="1"/>
          </p:cNvSpPr>
          <p:nvPr>
            <p:ph type="subTitle" idx="3"/>
          </p:nvPr>
        </p:nvSpPr>
        <p:spPr>
          <a:xfrm>
            <a:off x="5516938" y="1174431"/>
            <a:ext cx="2655300" cy="132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82625" y="1503600"/>
            <a:ext cx="6267600" cy="2136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96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2101350" y="2549013"/>
            <a:ext cx="13659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1600">
                <a:solidFill>
                  <a:schemeClr val="accent1"/>
                </a:solidFill>
              </a:defRPr>
            </a:lvl1pPr>
          </a:lstStyle>
          <a:p>
            <a:endParaRPr/>
          </a:p>
        </p:txBody>
      </p:sp>
      <p:sp>
        <p:nvSpPr>
          <p:cNvPr id="37" name="Google Shape;37;p1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13.m4a"/><Relationship Id="rId7" Type="http://schemas.openxmlformats.org/officeDocument/2006/relationships/image" Target="../media/image11.png"/><Relationship Id="rId2" Type="http://schemas.microsoft.com/office/2007/relationships/media" Target="../media/media13.m4a"/><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notesSlide" Target="../notesSlides/notesSlide13.xml"/><Relationship Id="rId4" Type="http://schemas.openxmlformats.org/officeDocument/2006/relationships/slideLayout" Target="../slideLayouts/slideLayout5.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2.xml"/><Relationship Id="rId6" Type="http://schemas.openxmlformats.org/officeDocument/2006/relationships/image" Target="../media/image13.jp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25"/>
          <p:cNvGrpSpPr/>
          <p:nvPr/>
        </p:nvGrpSpPr>
        <p:grpSpPr>
          <a:xfrm>
            <a:off x="3549471" y="1178713"/>
            <a:ext cx="5263228" cy="1439859"/>
            <a:chOff x="2812355" y="780248"/>
            <a:chExt cx="5955900" cy="3496500"/>
          </a:xfrm>
        </p:grpSpPr>
        <p:sp>
          <p:nvSpPr>
            <p:cNvPr id="144" name="Google Shape;144;p25"/>
            <p:cNvSpPr/>
            <p:nvPr/>
          </p:nvSpPr>
          <p:spPr>
            <a:xfrm>
              <a:off x="3493354" y="780248"/>
              <a:ext cx="5274900" cy="3496500"/>
            </a:xfrm>
            <a:prstGeom prst="rect">
              <a:avLst/>
            </a:prstGeom>
            <a:solidFill>
              <a:srgbClr val="FF5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5"/>
            <p:cNvSpPr/>
            <p:nvPr/>
          </p:nvSpPr>
          <p:spPr>
            <a:xfrm rot="10800000">
              <a:off x="2812355" y="1068373"/>
              <a:ext cx="681000" cy="1297200"/>
            </a:xfrm>
            <a:prstGeom prst="rtTriangle">
              <a:avLst/>
            </a:prstGeom>
            <a:solidFill>
              <a:srgbClr val="FF5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5"/>
          <p:cNvSpPr txBox="1">
            <a:spLocks noGrp="1"/>
          </p:cNvSpPr>
          <p:nvPr>
            <p:ph type="subTitle" idx="1"/>
          </p:nvPr>
        </p:nvSpPr>
        <p:spPr>
          <a:xfrm>
            <a:off x="5887200" y="2681975"/>
            <a:ext cx="2702400" cy="48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Group 3</a:t>
            </a:r>
            <a:endParaRPr/>
          </a:p>
        </p:txBody>
      </p:sp>
      <p:grpSp>
        <p:nvGrpSpPr>
          <p:cNvPr id="147" name="Google Shape;147;p25"/>
          <p:cNvGrpSpPr/>
          <p:nvPr/>
        </p:nvGrpSpPr>
        <p:grpSpPr>
          <a:xfrm>
            <a:off x="261539" y="241346"/>
            <a:ext cx="4423432" cy="4660794"/>
            <a:chOff x="235875" y="683625"/>
            <a:chExt cx="747050" cy="787150"/>
          </a:xfrm>
        </p:grpSpPr>
        <p:sp>
          <p:nvSpPr>
            <p:cNvPr id="148" name="Google Shape;148;p25"/>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5"/>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5"/>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5"/>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5"/>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5"/>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5"/>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5"/>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5"/>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5"/>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5"/>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5"/>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5"/>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5"/>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5"/>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5" name="Google Shape;335;p25"/>
          <p:cNvPicPr preferRelativeResize="0"/>
          <p:nvPr/>
        </p:nvPicPr>
        <p:blipFill>
          <a:blip r:embed="rId5">
            <a:alphaModFix/>
          </a:blip>
          <a:stretch>
            <a:fillRect/>
          </a:stretch>
        </p:blipFill>
        <p:spPr>
          <a:xfrm>
            <a:off x="4749263" y="1093055"/>
            <a:ext cx="3592400" cy="1611200"/>
          </a:xfrm>
          <a:prstGeom prst="rect">
            <a:avLst/>
          </a:prstGeom>
          <a:noFill/>
          <a:ln>
            <a:noFill/>
          </a:ln>
        </p:spPr>
      </p:pic>
      <p:graphicFrame>
        <p:nvGraphicFramePr>
          <p:cNvPr id="336" name="Google Shape;336;p25"/>
          <p:cNvGraphicFramePr/>
          <p:nvPr/>
        </p:nvGraphicFramePr>
        <p:xfrm>
          <a:off x="5212325" y="3171875"/>
          <a:ext cx="3377275" cy="1463010"/>
        </p:xfrm>
        <a:graphic>
          <a:graphicData uri="http://schemas.openxmlformats.org/drawingml/2006/table">
            <a:tbl>
              <a:tblPr>
                <a:noFill/>
                <a:tableStyleId>{0F55A6B0-0843-46B8-A2F5-1E716F9C6354}</a:tableStyleId>
              </a:tblPr>
              <a:tblGrid>
                <a:gridCol w="2064775">
                  <a:extLst>
                    <a:ext uri="{9D8B030D-6E8A-4147-A177-3AD203B41FA5}">
                      <a16:colId xmlns:a16="http://schemas.microsoft.com/office/drawing/2014/main" val="20000"/>
                    </a:ext>
                  </a:extLst>
                </a:gridCol>
                <a:gridCol w="1312500">
                  <a:extLst>
                    <a:ext uri="{9D8B030D-6E8A-4147-A177-3AD203B41FA5}">
                      <a16:colId xmlns:a16="http://schemas.microsoft.com/office/drawing/2014/main" val="20001"/>
                    </a:ext>
                  </a:extLst>
                </a:gridCol>
              </a:tblGrid>
              <a:tr h="233550">
                <a:tc rowSpan="5">
                  <a:txBody>
                    <a:bodyPr/>
                    <a:lstStyle/>
                    <a:p>
                      <a:pPr marL="0" lvl="0" indent="0" algn="r" rtl="0">
                        <a:spcBef>
                          <a:spcPts val="0"/>
                        </a:spcBef>
                        <a:spcAft>
                          <a:spcPts val="0"/>
                        </a:spcAft>
                        <a:buNone/>
                      </a:pPr>
                      <a:r>
                        <a:rPr lang="en">
                          <a:solidFill>
                            <a:schemeClr val="dk1"/>
                          </a:solidFill>
                          <a:latin typeface="Muli"/>
                          <a:ea typeface="Muli"/>
                          <a:cs typeface="Muli"/>
                          <a:sym typeface="Muli"/>
                        </a:rPr>
                        <a:t>Julien Bernardo</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Michael Gonzaga</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Pelin Mamaoglu</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Po Shan Sandra Kan</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Siddhant Banerjee</a:t>
                      </a:r>
                      <a:endParaRPr>
                        <a:solidFill>
                          <a:schemeClr val="dk1"/>
                        </a:solidFill>
                        <a:latin typeface="Muli"/>
                        <a:ea typeface="Muli"/>
                        <a:cs typeface="Muli"/>
                        <a:sym typeface="Muli"/>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a:txBody>
                    <a:bodyPr/>
                    <a:lstStyle/>
                    <a:p>
                      <a:pPr marL="0" lvl="0" indent="0" algn="r" rtl="0">
                        <a:spcBef>
                          <a:spcPts val="0"/>
                        </a:spcBef>
                        <a:spcAft>
                          <a:spcPts val="0"/>
                        </a:spcAft>
                        <a:buNone/>
                      </a:pPr>
                      <a:r>
                        <a:rPr lang="en">
                          <a:solidFill>
                            <a:schemeClr val="dk1"/>
                          </a:solidFill>
                          <a:latin typeface="Muli"/>
                          <a:ea typeface="Muli"/>
                          <a:cs typeface="Muli"/>
                          <a:sym typeface="Muli"/>
                        </a:rPr>
                        <a:t>1003515671</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1006630488</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1002972483</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1003103447</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1002976942</a:t>
                      </a:r>
                      <a:endParaRPr>
                        <a:solidFill>
                          <a:schemeClr val="dk1"/>
                        </a:solidFill>
                        <a:latin typeface="Muli"/>
                        <a:ea typeface="Muli"/>
                        <a:cs typeface="Muli"/>
                        <a:sym typeface="Muli"/>
                      </a:endParaRPr>
                    </a:p>
                    <a:p>
                      <a:pPr marL="0" lvl="0" indent="0" algn="r" rtl="0">
                        <a:spcBef>
                          <a:spcPts val="0"/>
                        </a:spcBef>
                        <a:spcAft>
                          <a:spcPts val="0"/>
                        </a:spcAft>
                        <a:buNone/>
                      </a:pPr>
                      <a:r>
                        <a:rPr lang="en">
                          <a:solidFill>
                            <a:schemeClr val="dk1"/>
                          </a:solidFill>
                          <a:latin typeface="Muli"/>
                          <a:ea typeface="Muli"/>
                          <a:cs typeface="Muli"/>
                          <a:sym typeface="Muli"/>
                        </a:rPr>
                        <a:t> </a:t>
                      </a:r>
                      <a:endParaRPr>
                        <a:solidFill>
                          <a:schemeClr val="dk1"/>
                        </a:solidFill>
                        <a:latin typeface="Muli"/>
                        <a:ea typeface="Muli"/>
                        <a:cs typeface="Muli"/>
                        <a:sym typeface="Muli"/>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335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335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2335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462450">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pic>
        <p:nvPicPr>
          <p:cNvPr id="4" name="Audio 3">
            <a:hlinkClick r:id="" action="ppaction://media"/>
            <a:extLst>
              <a:ext uri="{FF2B5EF4-FFF2-40B4-BE49-F238E27FC236}">
                <a16:creationId xmlns:a16="http://schemas.microsoft.com/office/drawing/2014/main" id="{81961C6F-41C2-42BC-BAA6-A4714CA220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93"/>
    </mc:Choice>
    <mc:Fallback xmlns="">
      <p:transition spd="slow" advTm="5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34"/>
          <p:cNvSpPr txBox="1">
            <a:spLocks noGrp="1"/>
          </p:cNvSpPr>
          <p:nvPr>
            <p:ph type="title" idx="4"/>
          </p:nvPr>
        </p:nvSpPr>
        <p:spPr>
          <a:xfrm>
            <a:off x="609050" y="354650"/>
            <a:ext cx="6495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the AirBnB users?</a:t>
            </a:r>
            <a:endParaRPr/>
          </a:p>
        </p:txBody>
      </p:sp>
      <p:sp>
        <p:nvSpPr>
          <p:cNvPr id="1265" name="Google Shape;1265;p34"/>
          <p:cNvSpPr/>
          <p:nvPr/>
        </p:nvSpPr>
        <p:spPr>
          <a:xfrm>
            <a:off x="205463" y="4159950"/>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4479063" y="4167550"/>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7200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txBox="1">
            <a:spLocks noGrp="1"/>
          </p:cNvSpPr>
          <p:nvPr>
            <p:ph type="ctrTitle"/>
          </p:nvPr>
        </p:nvSpPr>
        <p:spPr>
          <a:xfrm>
            <a:off x="205463" y="4308025"/>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a:t>
            </a:r>
            <a:endParaRPr/>
          </a:p>
        </p:txBody>
      </p:sp>
      <p:sp>
        <p:nvSpPr>
          <p:cNvPr id="1269" name="Google Shape;1269;p34"/>
          <p:cNvSpPr txBox="1">
            <a:spLocks noGrp="1"/>
          </p:cNvSpPr>
          <p:nvPr>
            <p:ph type="subTitle" idx="1"/>
          </p:nvPr>
        </p:nvSpPr>
        <p:spPr>
          <a:xfrm>
            <a:off x="943741" y="4031100"/>
            <a:ext cx="30318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Gender &amp; Destination Preference</a:t>
            </a:r>
            <a:endParaRPr sz="1400" b="1"/>
          </a:p>
          <a:p>
            <a:pPr marL="0" lvl="0" indent="0" algn="l" rtl="0">
              <a:spcBef>
                <a:spcPts val="0"/>
              </a:spcBef>
              <a:spcAft>
                <a:spcPts val="0"/>
              </a:spcAft>
              <a:buNone/>
            </a:pPr>
            <a:r>
              <a:rPr lang="en" sz="1400"/>
              <a:t>Females display slightly more interest(5% points) in the US than males</a:t>
            </a:r>
            <a:endParaRPr sz="1400"/>
          </a:p>
        </p:txBody>
      </p:sp>
      <p:sp>
        <p:nvSpPr>
          <p:cNvPr id="1270" name="Google Shape;1270;p34"/>
          <p:cNvSpPr txBox="1">
            <a:spLocks noGrp="1"/>
          </p:cNvSpPr>
          <p:nvPr>
            <p:ph type="subTitle" idx="2"/>
          </p:nvPr>
        </p:nvSpPr>
        <p:spPr>
          <a:xfrm>
            <a:off x="5217338" y="4031100"/>
            <a:ext cx="3721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Age and Destination Preference</a:t>
            </a:r>
            <a:endParaRPr sz="1400" b="1"/>
          </a:p>
          <a:p>
            <a:pPr marL="0" lvl="0" indent="0" algn="l" rtl="0">
              <a:spcBef>
                <a:spcPts val="0"/>
              </a:spcBef>
              <a:spcAft>
                <a:spcPts val="0"/>
              </a:spcAft>
              <a:buNone/>
            </a:pPr>
            <a:r>
              <a:rPr lang="en" sz="1400"/>
              <a:t>Age groups </a:t>
            </a:r>
            <a:r>
              <a:rPr lang="en" sz="1400" b="1">
                <a:solidFill>
                  <a:srgbClr val="76DF3E"/>
                </a:solidFill>
              </a:rPr>
              <a:t>[18-29]</a:t>
            </a:r>
            <a:r>
              <a:rPr lang="en" sz="1400"/>
              <a:t> and </a:t>
            </a:r>
            <a:r>
              <a:rPr lang="en" sz="1400" b="1">
                <a:solidFill>
                  <a:srgbClr val="00E1E1"/>
                </a:solidFill>
              </a:rPr>
              <a:t>[30-39]</a:t>
            </a:r>
            <a:r>
              <a:rPr lang="en" sz="1400"/>
              <a:t> displays more interest in the US than other age groups</a:t>
            </a:r>
            <a:endParaRPr sz="1400"/>
          </a:p>
        </p:txBody>
      </p:sp>
      <p:sp>
        <p:nvSpPr>
          <p:cNvPr id="1271" name="Google Shape;1271;p34"/>
          <p:cNvSpPr txBox="1">
            <a:spLocks noGrp="1"/>
          </p:cNvSpPr>
          <p:nvPr>
            <p:ph type="ctrTitle" idx="3"/>
          </p:nvPr>
        </p:nvSpPr>
        <p:spPr>
          <a:xfrm>
            <a:off x="4412763" y="4297750"/>
            <a:ext cx="7599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a:t>
            </a:r>
            <a:endParaRPr/>
          </a:p>
        </p:txBody>
      </p:sp>
      <p:sp>
        <p:nvSpPr>
          <p:cNvPr id="1272" name="Google Shape;1272;p34"/>
          <p:cNvSpPr txBox="1">
            <a:spLocks noGrp="1"/>
          </p:cNvSpPr>
          <p:nvPr>
            <p:ph type="title" idx="4"/>
          </p:nvPr>
        </p:nvSpPr>
        <p:spPr>
          <a:xfrm>
            <a:off x="609048" y="927350"/>
            <a:ext cx="503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 descriptive analysis (destination)</a:t>
            </a:r>
            <a:endParaRPr sz="1800"/>
          </a:p>
        </p:txBody>
      </p:sp>
      <p:pic>
        <p:nvPicPr>
          <p:cNvPr id="1273" name="Google Shape;1273;p34"/>
          <p:cNvPicPr preferRelativeResize="0"/>
          <p:nvPr/>
        </p:nvPicPr>
        <p:blipFill>
          <a:blip r:embed="rId5">
            <a:alphaModFix/>
          </a:blip>
          <a:stretch>
            <a:fillRect/>
          </a:stretch>
        </p:blipFill>
        <p:spPr>
          <a:xfrm>
            <a:off x="4479054" y="1595456"/>
            <a:ext cx="3829962" cy="2435644"/>
          </a:xfrm>
          <a:prstGeom prst="rect">
            <a:avLst/>
          </a:prstGeom>
          <a:noFill/>
          <a:ln>
            <a:noFill/>
          </a:ln>
        </p:spPr>
      </p:pic>
      <p:pic>
        <p:nvPicPr>
          <p:cNvPr id="1274" name="Google Shape;1274;p34"/>
          <p:cNvPicPr preferRelativeResize="0"/>
          <p:nvPr/>
        </p:nvPicPr>
        <p:blipFill>
          <a:blip r:embed="rId6">
            <a:alphaModFix/>
          </a:blip>
          <a:stretch>
            <a:fillRect/>
          </a:stretch>
        </p:blipFill>
        <p:spPr>
          <a:xfrm>
            <a:off x="205465" y="1595452"/>
            <a:ext cx="3676801" cy="2435650"/>
          </a:xfrm>
          <a:prstGeom prst="rect">
            <a:avLst/>
          </a:prstGeom>
          <a:noFill/>
          <a:ln>
            <a:noFill/>
          </a:ln>
        </p:spPr>
      </p:pic>
      <p:pic>
        <p:nvPicPr>
          <p:cNvPr id="4" name="Audio 3">
            <a:hlinkClick r:id="" action="ppaction://media"/>
            <a:extLst>
              <a:ext uri="{FF2B5EF4-FFF2-40B4-BE49-F238E27FC236}">
                <a16:creationId xmlns:a16="http://schemas.microsoft.com/office/drawing/2014/main" id="{92DC10AC-92B9-4041-B34A-EBD377F238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663"/>
    </mc:Choice>
    <mc:Fallback xmlns="">
      <p:transition spd="slow" advTm="25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grpSp>
        <p:nvGrpSpPr>
          <p:cNvPr id="1279" name="Google Shape;1279;p35"/>
          <p:cNvGrpSpPr/>
          <p:nvPr/>
        </p:nvGrpSpPr>
        <p:grpSpPr>
          <a:xfrm flipH="1">
            <a:off x="484400" y="647492"/>
            <a:ext cx="4223974" cy="3785488"/>
            <a:chOff x="4177618" y="768600"/>
            <a:chExt cx="3053107" cy="2025300"/>
          </a:xfrm>
        </p:grpSpPr>
        <p:sp>
          <p:nvSpPr>
            <p:cNvPr id="1280" name="Google Shape;1280;p35"/>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5"/>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35"/>
          <p:cNvSpPr txBox="1">
            <a:spLocks noGrp="1"/>
          </p:cNvSpPr>
          <p:nvPr>
            <p:ph type="ctrTitle"/>
          </p:nvPr>
        </p:nvSpPr>
        <p:spPr>
          <a:xfrm flipH="1">
            <a:off x="4135498" y="1419700"/>
            <a:ext cx="4454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Model Building</a:t>
            </a:r>
            <a:endParaRPr sz="4500"/>
          </a:p>
        </p:txBody>
      </p:sp>
      <p:sp>
        <p:nvSpPr>
          <p:cNvPr id="1284" name="Google Shape;1284;p35"/>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03</a:t>
            </a:r>
            <a:endParaRPr sz="12000"/>
          </a:p>
        </p:txBody>
      </p:sp>
      <p:pic>
        <p:nvPicPr>
          <p:cNvPr id="9" name="Audio 8">
            <a:hlinkClick r:id="" action="ppaction://media"/>
            <a:extLst>
              <a:ext uri="{FF2B5EF4-FFF2-40B4-BE49-F238E27FC236}">
                <a16:creationId xmlns:a16="http://schemas.microsoft.com/office/drawing/2014/main" id="{0749352B-6C7C-4778-A65A-9249F39D72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484"/>
    </mc:Choice>
    <mc:Fallback>
      <p:transition spd="slow" advTm="13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cxnSp>
        <p:nvCxnSpPr>
          <p:cNvPr id="1289" name="Google Shape;1289;p36"/>
          <p:cNvCxnSpPr/>
          <p:nvPr/>
        </p:nvCxnSpPr>
        <p:spPr>
          <a:xfrm rot="10800000">
            <a:off x="-11" y="4747410"/>
            <a:ext cx="3126900" cy="0"/>
          </a:xfrm>
          <a:prstGeom prst="straightConnector1">
            <a:avLst/>
          </a:prstGeom>
          <a:noFill/>
          <a:ln w="9525" cap="flat" cmpd="sng">
            <a:solidFill>
              <a:schemeClr val="accent5"/>
            </a:solidFill>
            <a:prstDash val="solid"/>
            <a:round/>
            <a:headEnd type="diamond" w="med" len="med"/>
            <a:tailEnd type="none" w="med" len="med"/>
          </a:ln>
        </p:spPr>
      </p:cxnSp>
      <p:sp>
        <p:nvSpPr>
          <p:cNvPr id="1290" name="Google Shape;1290;p36"/>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Preparation</a:t>
            </a:r>
            <a:endParaRPr dirty="0"/>
          </a:p>
        </p:txBody>
      </p:sp>
      <p:sp>
        <p:nvSpPr>
          <p:cNvPr id="1291" name="Google Shape;1291;p36"/>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txBox="1"/>
          <p:nvPr/>
        </p:nvSpPr>
        <p:spPr>
          <a:xfrm>
            <a:off x="597375" y="1296600"/>
            <a:ext cx="8067600" cy="72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tx1"/>
                </a:solidFill>
                <a:latin typeface="Red Hat Display Medium"/>
                <a:ea typeface="Red Hat Display Medium"/>
                <a:cs typeface="Red Hat Display Medium"/>
                <a:sym typeface="Red Hat Display Medium"/>
              </a:rPr>
              <a:t>We split the data into training and testing sets</a:t>
            </a:r>
            <a:endParaRPr sz="1600" dirty="0">
              <a:solidFill>
                <a:schemeClr val="tx1"/>
              </a:solidFill>
              <a:latin typeface="Red Hat Display Medium"/>
              <a:ea typeface="Red Hat Display Medium"/>
              <a:cs typeface="Red Hat Display Medium"/>
              <a:sym typeface="Red Hat Display Medium"/>
            </a:endParaRPr>
          </a:p>
        </p:txBody>
      </p:sp>
      <p:sp>
        <p:nvSpPr>
          <p:cNvPr id="10" name="Google Shape;1292;p36">
            <a:extLst>
              <a:ext uri="{FF2B5EF4-FFF2-40B4-BE49-F238E27FC236}">
                <a16:creationId xmlns:a16="http://schemas.microsoft.com/office/drawing/2014/main" id="{453260BC-F0B2-4DB9-B2B4-5802D73C718A}"/>
              </a:ext>
            </a:extLst>
          </p:cNvPr>
          <p:cNvSpPr txBox="1"/>
          <p:nvPr/>
        </p:nvSpPr>
        <p:spPr>
          <a:xfrm>
            <a:off x="597374" y="1996630"/>
            <a:ext cx="8067600" cy="72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AU" sz="1600" dirty="0">
                <a:solidFill>
                  <a:schemeClr val="tx1"/>
                </a:solidFill>
                <a:latin typeface="Red Hat Display Medium"/>
                <a:ea typeface="Red Hat Display Medium"/>
                <a:cs typeface="Red Hat Display Medium"/>
                <a:sym typeface="Red Hat Display Medium"/>
              </a:rPr>
              <a:t>We removed a few variables that did not hold any significance</a:t>
            </a:r>
            <a:endParaRPr sz="1600" dirty="0">
              <a:solidFill>
                <a:schemeClr val="tx1"/>
              </a:solidFill>
              <a:latin typeface="Red Hat Display Medium"/>
              <a:ea typeface="Red Hat Display Medium"/>
              <a:cs typeface="Red Hat Display Medium"/>
              <a:sym typeface="Red Hat Display Medium"/>
            </a:endParaRPr>
          </a:p>
        </p:txBody>
      </p:sp>
      <p:sp>
        <p:nvSpPr>
          <p:cNvPr id="11" name="Google Shape;1292;p36">
            <a:extLst>
              <a:ext uri="{FF2B5EF4-FFF2-40B4-BE49-F238E27FC236}">
                <a16:creationId xmlns:a16="http://schemas.microsoft.com/office/drawing/2014/main" id="{465C87CF-E8F0-41CC-81CF-C6AF17167423}"/>
              </a:ext>
            </a:extLst>
          </p:cNvPr>
          <p:cNvSpPr txBox="1"/>
          <p:nvPr/>
        </p:nvSpPr>
        <p:spPr>
          <a:xfrm>
            <a:off x="597374" y="2725874"/>
            <a:ext cx="8067600" cy="72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AU" sz="1600" dirty="0">
                <a:solidFill>
                  <a:schemeClr val="tx1"/>
                </a:solidFill>
                <a:latin typeface="Red Hat Display Medium"/>
                <a:ea typeface="Red Hat Display Medium"/>
                <a:cs typeface="Red Hat Display Medium"/>
                <a:sym typeface="Red Hat Display Medium"/>
              </a:rPr>
              <a:t>We changed some categorical variables into dummy variables for easier processing</a:t>
            </a:r>
            <a:endParaRPr sz="1600" dirty="0">
              <a:solidFill>
                <a:schemeClr val="tx1"/>
              </a:solidFill>
              <a:latin typeface="Red Hat Display Medium"/>
              <a:ea typeface="Red Hat Display Medium"/>
              <a:cs typeface="Red Hat Display Medium"/>
              <a:sym typeface="Red Hat Display Medium"/>
            </a:endParaRPr>
          </a:p>
        </p:txBody>
      </p:sp>
      <p:pic>
        <p:nvPicPr>
          <p:cNvPr id="8" name="Audio 7">
            <a:hlinkClick r:id="" action="ppaction://media"/>
            <a:extLst>
              <a:ext uri="{FF2B5EF4-FFF2-40B4-BE49-F238E27FC236}">
                <a16:creationId xmlns:a16="http://schemas.microsoft.com/office/drawing/2014/main" id="{59695CFD-6A44-472A-8DF1-9DE6E812F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21"/>
    </mc:Choice>
    <mc:Fallback>
      <p:transition spd="slow" advTm="29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cxnSp>
        <p:nvCxnSpPr>
          <p:cNvPr id="1289" name="Google Shape;1289;p36"/>
          <p:cNvCxnSpPr/>
          <p:nvPr/>
        </p:nvCxnSpPr>
        <p:spPr>
          <a:xfrm rot="10800000">
            <a:off x="-11" y="4747410"/>
            <a:ext cx="3126900" cy="0"/>
          </a:xfrm>
          <a:prstGeom prst="straightConnector1">
            <a:avLst/>
          </a:prstGeom>
          <a:noFill/>
          <a:ln w="9525" cap="flat" cmpd="sng">
            <a:solidFill>
              <a:schemeClr val="accent5"/>
            </a:solidFill>
            <a:prstDash val="solid"/>
            <a:round/>
            <a:headEnd type="diamond" w="med" len="med"/>
            <a:tailEnd type="none" w="med" len="med"/>
          </a:ln>
        </p:spPr>
      </p:cxnSp>
      <p:sp>
        <p:nvSpPr>
          <p:cNvPr id="1290" name="Google Shape;1290;p36"/>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XGBoost</a:t>
            </a:r>
            <a:endParaRPr/>
          </a:p>
        </p:txBody>
      </p:sp>
      <p:sp>
        <p:nvSpPr>
          <p:cNvPr id="1291" name="Google Shape;1291;p36"/>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txBox="1"/>
          <p:nvPr/>
        </p:nvSpPr>
        <p:spPr>
          <a:xfrm>
            <a:off x="597375" y="1296600"/>
            <a:ext cx="8067600" cy="72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accent1"/>
                </a:solidFill>
                <a:latin typeface="Red Hat Display Medium"/>
                <a:ea typeface="Red Hat Display Medium"/>
                <a:cs typeface="Red Hat Display Medium"/>
                <a:sym typeface="Red Hat Display Medium"/>
              </a:rPr>
              <a:t>Extreme Gradient Boosting (XGBoost) is an iterative algorithm that incorporates decision trees into a similar logic as simple gradient boosting</a:t>
            </a:r>
            <a:endParaRPr sz="1600">
              <a:solidFill>
                <a:schemeClr val="accent1"/>
              </a:solidFill>
              <a:latin typeface="Red Hat Display Medium"/>
              <a:ea typeface="Red Hat Display Medium"/>
              <a:cs typeface="Red Hat Display Medium"/>
              <a:sym typeface="Red Hat Display Medium"/>
            </a:endParaRPr>
          </a:p>
        </p:txBody>
      </p:sp>
      <p:pic>
        <p:nvPicPr>
          <p:cNvPr id="4" name="Picture 3">
            <a:extLst>
              <a:ext uri="{FF2B5EF4-FFF2-40B4-BE49-F238E27FC236}">
                <a16:creationId xmlns:a16="http://schemas.microsoft.com/office/drawing/2014/main" id="{E033F43D-7A99-40F5-9134-77F6B36E7980}"/>
              </a:ext>
            </a:extLst>
          </p:cNvPr>
          <p:cNvPicPr>
            <a:picLocks noChangeAspect="1"/>
          </p:cNvPicPr>
          <p:nvPr/>
        </p:nvPicPr>
        <p:blipFill>
          <a:blip r:embed="rId6"/>
          <a:stretch>
            <a:fillRect/>
          </a:stretch>
        </p:blipFill>
        <p:spPr>
          <a:xfrm>
            <a:off x="699700" y="2414593"/>
            <a:ext cx="2919551" cy="2189663"/>
          </a:xfrm>
          <a:prstGeom prst="rect">
            <a:avLst/>
          </a:prstGeom>
        </p:spPr>
      </p:pic>
      <p:pic>
        <p:nvPicPr>
          <p:cNvPr id="5" name="Picture 4">
            <a:extLst>
              <a:ext uri="{FF2B5EF4-FFF2-40B4-BE49-F238E27FC236}">
                <a16:creationId xmlns:a16="http://schemas.microsoft.com/office/drawing/2014/main" id="{EE828681-05C4-420B-9504-6A30483A25B3}"/>
              </a:ext>
            </a:extLst>
          </p:cNvPr>
          <p:cNvPicPr>
            <a:picLocks noChangeAspect="1"/>
          </p:cNvPicPr>
          <p:nvPr/>
        </p:nvPicPr>
        <p:blipFill>
          <a:blip r:embed="rId7"/>
          <a:stretch>
            <a:fillRect/>
          </a:stretch>
        </p:blipFill>
        <p:spPr>
          <a:xfrm>
            <a:off x="5795768" y="2080932"/>
            <a:ext cx="2427425" cy="2821525"/>
          </a:xfrm>
          <a:prstGeom prst="rect">
            <a:avLst/>
          </a:prstGeom>
        </p:spPr>
      </p:pic>
      <p:pic>
        <p:nvPicPr>
          <p:cNvPr id="8" name="Picture 7">
            <a:extLst>
              <a:ext uri="{FF2B5EF4-FFF2-40B4-BE49-F238E27FC236}">
                <a16:creationId xmlns:a16="http://schemas.microsoft.com/office/drawing/2014/main" id="{79F34A17-9982-4ACF-9209-D43043C1A1BA}"/>
              </a:ext>
            </a:extLst>
          </p:cNvPr>
          <p:cNvPicPr>
            <a:picLocks noChangeAspect="1"/>
          </p:cNvPicPr>
          <p:nvPr/>
        </p:nvPicPr>
        <p:blipFill>
          <a:blip r:embed="rId8"/>
          <a:stretch>
            <a:fillRect/>
          </a:stretch>
        </p:blipFill>
        <p:spPr>
          <a:xfrm>
            <a:off x="2671896" y="2116394"/>
            <a:ext cx="3714750" cy="2786063"/>
          </a:xfrm>
          <a:prstGeom prst="rect">
            <a:avLst/>
          </a:prstGeom>
        </p:spPr>
      </p:pic>
      <p:pic>
        <p:nvPicPr>
          <p:cNvPr id="9" name="Audio 8">
            <a:hlinkClick r:id="" action="ppaction://media"/>
            <a:extLst>
              <a:ext uri="{FF2B5EF4-FFF2-40B4-BE49-F238E27FC236}">
                <a16:creationId xmlns:a16="http://schemas.microsoft.com/office/drawing/2014/main" id="{FED05365-6DBE-4693-A0A1-4B48D1C133E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4440238"/>
            <a:ext cx="487362" cy="487362"/>
          </a:xfrm>
          <a:prstGeom prst="rect">
            <a:avLst/>
          </a:prstGeom>
        </p:spPr>
      </p:pic>
    </p:spTree>
    <p:custDataLst>
      <p:tags r:id="rId1"/>
    </p:custDataLst>
    <p:extLst>
      <p:ext uri="{BB962C8B-B14F-4D97-AF65-F5344CB8AC3E}">
        <p14:creationId xmlns:p14="http://schemas.microsoft.com/office/powerpoint/2010/main" val="2535415417"/>
      </p:ext>
    </p:extLst>
  </p:cSld>
  <p:clrMapOvr>
    <a:masterClrMapping/>
  </p:clrMapOvr>
  <mc:AlternateContent xmlns:mc="http://schemas.openxmlformats.org/markup-compatibility/2006">
    <mc:Choice xmlns:p14="http://schemas.microsoft.com/office/powerpoint/2010/main" Requires="p14">
      <p:transition spd="slow" p14:dur="2000" advTm="65527"/>
    </mc:Choice>
    <mc:Fallback>
      <p:transition spd="slow" advTm="65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cxnSp>
        <p:nvCxnSpPr>
          <p:cNvPr id="1306" name="Google Shape;1306;p38"/>
          <p:cNvCxnSpPr/>
          <p:nvPr/>
        </p:nvCxnSpPr>
        <p:spPr>
          <a:xfrm rot="10800000">
            <a:off x="-11" y="4747410"/>
            <a:ext cx="3126900" cy="0"/>
          </a:xfrm>
          <a:prstGeom prst="straightConnector1">
            <a:avLst/>
          </a:prstGeom>
          <a:noFill/>
          <a:ln w="9525" cap="flat" cmpd="sng">
            <a:solidFill>
              <a:schemeClr val="accent5"/>
            </a:solidFill>
            <a:prstDash val="solid"/>
            <a:round/>
            <a:headEnd type="diamond" w="med" len="med"/>
            <a:tailEnd type="none" w="med" len="med"/>
          </a:ln>
        </p:spPr>
      </p:cxnSp>
      <p:sp>
        <p:nvSpPr>
          <p:cNvPr id="1307" name="Google Shape;1307;p38"/>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XGBoost?</a:t>
            </a:r>
            <a:endParaRPr/>
          </a:p>
        </p:txBody>
      </p:sp>
      <p:sp>
        <p:nvSpPr>
          <p:cNvPr id="1308" name="Google Shape;1308;p38"/>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txBox="1"/>
          <p:nvPr/>
        </p:nvSpPr>
        <p:spPr>
          <a:xfrm>
            <a:off x="597375" y="1296600"/>
            <a:ext cx="8067600" cy="3148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Red Hat Display Medium"/>
              <a:buChar char="-"/>
            </a:pPr>
            <a:r>
              <a:rPr lang="en" sz="1600" dirty="0">
                <a:latin typeface="Red Hat Display Medium"/>
                <a:ea typeface="Red Hat Display Medium"/>
                <a:cs typeface="Red Hat Display Medium"/>
                <a:sym typeface="Red Hat Display Medium"/>
              </a:rPr>
              <a:t>Can handle missing data</a:t>
            </a:r>
            <a:endParaRPr sz="1600" dirty="0">
              <a:latin typeface="Red Hat Display Medium"/>
              <a:ea typeface="Red Hat Display Medium"/>
              <a:cs typeface="Red Hat Display Medium"/>
              <a:sym typeface="Red Hat Display Medium"/>
            </a:endParaRPr>
          </a:p>
          <a:p>
            <a:pPr marL="457200" lvl="0" indent="-330200" algn="l" rtl="0">
              <a:lnSpc>
                <a:spcPct val="115000"/>
              </a:lnSpc>
              <a:spcBef>
                <a:spcPts val="0"/>
              </a:spcBef>
              <a:spcAft>
                <a:spcPts val="0"/>
              </a:spcAft>
              <a:buSzPts val="1600"/>
              <a:buFont typeface="Red Hat Display Medium"/>
              <a:buChar char="-"/>
            </a:pPr>
            <a:r>
              <a:rPr lang="en" sz="1600" dirty="0">
                <a:latin typeface="Red Hat Display Medium"/>
                <a:ea typeface="Red Hat Display Medium"/>
                <a:cs typeface="Red Hat Display Medium"/>
                <a:sym typeface="Red Hat Display Medium"/>
              </a:rPr>
              <a:t>Generally outperforms similar ensemble/iterative based algorithms</a:t>
            </a:r>
            <a:endParaRPr sz="1600" dirty="0">
              <a:latin typeface="Red Hat Display Medium"/>
              <a:ea typeface="Red Hat Display Medium"/>
              <a:cs typeface="Red Hat Display Medium"/>
              <a:sym typeface="Red Hat Display Medium"/>
            </a:endParaRPr>
          </a:p>
          <a:p>
            <a:pPr marL="457200" lvl="0" indent="-330200" algn="l" rtl="0">
              <a:lnSpc>
                <a:spcPct val="115000"/>
              </a:lnSpc>
              <a:spcBef>
                <a:spcPts val="0"/>
              </a:spcBef>
              <a:spcAft>
                <a:spcPts val="0"/>
              </a:spcAft>
              <a:buSzPts val="1600"/>
              <a:buFont typeface="Red Hat Display Medium"/>
              <a:buChar char="-"/>
            </a:pPr>
            <a:r>
              <a:rPr lang="en" sz="1600" dirty="0">
                <a:latin typeface="Red Hat Display Medium"/>
                <a:ea typeface="Red Hat Display Medium"/>
                <a:cs typeface="Red Hat Display Medium"/>
                <a:sym typeface="Red Hat Display Medium"/>
              </a:rPr>
              <a:t>Robust to outliers in inputs by regularising data</a:t>
            </a:r>
            <a:endParaRPr sz="1600" dirty="0">
              <a:latin typeface="Red Hat Display Medium"/>
              <a:ea typeface="Red Hat Display Medium"/>
              <a:cs typeface="Red Hat Display Medium"/>
              <a:sym typeface="Red Hat Display Medium"/>
            </a:endParaRPr>
          </a:p>
          <a:p>
            <a:pPr marL="457200" lvl="0" indent="0" algn="l" rtl="0">
              <a:lnSpc>
                <a:spcPct val="115000"/>
              </a:lnSpc>
              <a:spcBef>
                <a:spcPts val="0"/>
              </a:spcBef>
              <a:spcAft>
                <a:spcPts val="0"/>
              </a:spcAft>
              <a:buNone/>
            </a:pPr>
            <a:endParaRPr sz="1600" dirty="0">
              <a:latin typeface="Red Hat Display Medium"/>
              <a:ea typeface="Red Hat Display Medium"/>
              <a:cs typeface="Red Hat Display Medium"/>
              <a:sym typeface="Red Hat Display Medium"/>
            </a:endParaRPr>
          </a:p>
          <a:p>
            <a:pPr marL="457200" lvl="0" indent="0" algn="l" rtl="0">
              <a:lnSpc>
                <a:spcPct val="115000"/>
              </a:lnSpc>
              <a:spcBef>
                <a:spcPts val="0"/>
              </a:spcBef>
              <a:spcAft>
                <a:spcPts val="0"/>
              </a:spcAft>
              <a:buNone/>
            </a:pPr>
            <a:endParaRPr sz="1600" dirty="0">
              <a:latin typeface="Red Hat Display Medium"/>
              <a:ea typeface="Red Hat Display Medium"/>
              <a:cs typeface="Red Hat Display Medium"/>
              <a:sym typeface="Red Hat Display Medium"/>
            </a:endParaRPr>
          </a:p>
        </p:txBody>
      </p:sp>
      <p:pic>
        <p:nvPicPr>
          <p:cNvPr id="7" name="Google Shape;1301;p37">
            <a:extLst>
              <a:ext uri="{FF2B5EF4-FFF2-40B4-BE49-F238E27FC236}">
                <a16:creationId xmlns:a16="http://schemas.microsoft.com/office/drawing/2014/main" id="{5B7EA9B3-9C80-4307-9348-4E6062C7A59F}"/>
              </a:ext>
            </a:extLst>
          </p:cNvPr>
          <p:cNvPicPr preferRelativeResize="0"/>
          <p:nvPr/>
        </p:nvPicPr>
        <p:blipFill>
          <a:blip r:embed="rId6">
            <a:alphaModFix/>
          </a:blip>
          <a:stretch>
            <a:fillRect/>
          </a:stretch>
        </p:blipFill>
        <p:spPr>
          <a:xfrm>
            <a:off x="1645000" y="2470307"/>
            <a:ext cx="5113586" cy="2344329"/>
          </a:xfrm>
          <a:prstGeom prst="rect">
            <a:avLst/>
          </a:prstGeom>
          <a:noFill/>
          <a:ln>
            <a:noFill/>
          </a:ln>
        </p:spPr>
      </p:pic>
      <p:pic>
        <p:nvPicPr>
          <p:cNvPr id="5" name="Audio 4">
            <a:hlinkClick r:id="" action="ppaction://media"/>
            <a:extLst>
              <a:ext uri="{FF2B5EF4-FFF2-40B4-BE49-F238E27FC236}">
                <a16:creationId xmlns:a16="http://schemas.microsoft.com/office/drawing/2014/main" id="{393A5D31-FC93-4DCB-8F71-C8033F9EE5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91"/>
    </mc:Choice>
    <mc:Fallback>
      <p:transition spd="slow" advTm="47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cxnSp>
        <p:nvCxnSpPr>
          <p:cNvPr id="1314" name="Google Shape;1314;p39"/>
          <p:cNvCxnSpPr/>
          <p:nvPr/>
        </p:nvCxnSpPr>
        <p:spPr>
          <a:xfrm>
            <a:off x="6017089" y="4832785"/>
            <a:ext cx="3126900" cy="0"/>
          </a:xfrm>
          <a:prstGeom prst="straightConnector1">
            <a:avLst/>
          </a:prstGeom>
          <a:noFill/>
          <a:ln w="9525" cap="flat" cmpd="sng">
            <a:solidFill>
              <a:schemeClr val="accent5"/>
            </a:solidFill>
            <a:prstDash val="solid"/>
            <a:round/>
            <a:headEnd type="diamond" w="med" len="med"/>
            <a:tailEnd type="none" w="med" len="med"/>
          </a:ln>
        </p:spPr>
      </p:cxnSp>
      <p:sp>
        <p:nvSpPr>
          <p:cNvPr id="1315" name="Google Shape;1315;p39"/>
          <p:cNvSpPr txBox="1">
            <a:spLocks noGrp="1"/>
          </p:cNvSpPr>
          <p:nvPr>
            <p:ph type="subTitle" idx="4294967295"/>
          </p:nvPr>
        </p:nvSpPr>
        <p:spPr>
          <a:xfrm>
            <a:off x="699700" y="1284325"/>
            <a:ext cx="7356900" cy="15006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Clr>
                <a:srgbClr val="000000"/>
              </a:buClr>
              <a:buSzPts val="1600"/>
              <a:buNone/>
            </a:pPr>
            <a:r>
              <a:rPr lang="en" sz="1600" dirty="0">
                <a:solidFill>
                  <a:srgbClr val="000000"/>
                </a:solidFill>
              </a:rPr>
              <a:t>Evaluated by the accuracy score</a:t>
            </a:r>
            <a:endParaRPr sz="1600" dirty="0">
              <a:solidFill>
                <a:srgbClr val="000000"/>
              </a:solidFill>
            </a:endParaRPr>
          </a:p>
          <a:p>
            <a:pPr marL="0" lvl="0" indent="0" algn="l" rtl="0">
              <a:lnSpc>
                <a:spcPct val="100000"/>
              </a:lnSpc>
              <a:spcBef>
                <a:spcPts val="0"/>
              </a:spcBef>
              <a:spcAft>
                <a:spcPts val="1600"/>
              </a:spcAft>
              <a:buNone/>
            </a:pPr>
            <a:endParaRPr sz="1600" dirty="0"/>
          </a:p>
        </p:txBody>
      </p:sp>
      <p:sp>
        <p:nvSpPr>
          <p:cNvPr id="1316" name="Google Shape;1316;p39"/>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Evaluation</a:t>
            </a:r>
            <a:endParaRPr/>
          </a:p>
        </p:txBody>
      </p:sp>
      <p:sp>
        <p:nvSpPr>
          <p:cNvPr id="1317" name="Google Shape;1317;p3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9"/>
          <p:cNvSpPr txBox="1"/>
          <p:nvPr/>
        </p:nvSpPr>
        <p:spPr>
          <a:xfrm>
            <a:off x="4572000" y="1916547"/>
            <a:ext cx="4556700" cy="5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accent1"/>
                </a:solidFill>
                <a:latin typeface="Red Hat Display Medium"/>
                <a:ea typeface="Red Hat Display Medium"/>
                <a:cs typeface="Red Hat Display Medium"/>
                <a:sym typeface="Red Hat Display Medium"/>
              </a:rPr>
              <a:t>Accuracy score increases at a diminishing rate</a:t>
            </a:r>
            <a:endParaRPr dirty="0">
              <a:solidFill>
                <a:schemeClr val="accent1"/>
              </a:solidFill>
              <a:latin typeface="Red Hat Display Medium"/>
              <a:ea typeface="Red Hat Display Medium"/>
              <a:cs typeface="Red Hat Display Medium"/>
              <a:sym typeface="Red Hat Display Medium"/>
            </a:endParaRPr>
          </a:p>
        </p:txBody>
      </p:sp>
      <p:pic>
        <p:nvPicPr>
          <p:cNvPr id="1319" name="Google Shape;1319;p39"/>
          <p:cNvPicPr preferRelativeResize="0"/>
          <p:nvPr/>
        </p:nvPicPr>
        <p:blipFill>
          <a:blip r:embed="rId5">
            <a:alphaModFix/>
          </a:blip>
          <a:stretch>
            <a:fillRect/>
          </a:stretch>
        </p:blipFill>
        <p:spPr>
          <a:xfrm>
            <a:off x="597375" y="1774238"/>
            <a:ext cx="4017675" cy="3058550"/>
          </a:xfrm>
          <a:prstGeom prst="rect">
            <a:avLst/>
          </a:prstGeom>
          <a:noFill/>
          <a:ln>
            <a:noFill/>
          </a:ln>
        </p:spPr>
      </p:pic>
      <p:sp>
        <p:nvSpPr>
          <p:cNvPr id="9" name="Google Shape;1318;p39">
            <a:extLst>
              <a:ext uri="{FF2B5EF4-FFF2-40B4-BE49-F238E27FC236}">
                <a16:creationId xmlns:a16="http://schemas.microsoft.com/office/drawing/2014/main" id="{7C263B51-8655-457E-8978-22EF46B05C4D}"/>
              </a:ext>
            </a:extLst>
          </p:cNvPr>
          <p:cNvSpPr txBox="1"/>
          <p:nvPr/>
        </p:nvSpPr>
        <p:spPr>
          <a:xfrm>
            <a:off x="4572000" y="2564844"/>
            <a:ext cx="4556700" cy="5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AU" dirty="0">
                <a:solidFill>
                  <a:schemeClr val="accent1"/>
                </a:solidFill>
                <a:latin typeface="Red Hat Display Medium"/>
                <a:ea typeface="Red Hat Display Medium"/>
                <a:cs typeface="Red Hat Display Medium"/>
                <a:sym typeface="Red Hat Display Medium"/>
              </a:rPr>
              <a:t>Can predict top 2+ destinations with over 80% accuracy</a:t>
            </a:r>
            <a:endParaRPr dirty="0">
              <a:solidFill>
                <a:schemeClr val="accent1"/>
              </a:solidFill>
              <a:latin typeface="Red Hat Display Medium"/>
              <a:ea typeface="Red Hat Display Medium"/>
              <a:cs typeface="Red Hat Display Medium"/>
              <a:sym typeface="Red Hat Display Medium"/>
            </a:endParaRPr>
          </a:p>
        </p:txBody>
      </p:sp>
      <p:sp>
        <p:nvSpPr>
          <p:cNvPr id="10" name="Google Shape;1318;p39">
            <a:extLst>
              <a:ext uri="{FF2B5EF4-FFF2-40B4-BE49-F238E27FC236}">
                <a16:creationId xmlns:a16="http://schemas.microsoft.com/office/drawing/2014/main" id="{8B27DD10-9000-4A6D-8078-996A8C56E2D0}"/>
              </a:ext>
            </a:extLst>
          </p:cNvPr>
          <p:cNvSpPr txBox="1"/>
          <p:nvPr/>
        </p:nvSpPr>
        <p:spPr>
          <a:xfrm>
            <a:off x="4561274" y="3333288"/>
            <a:ext cx="4556700" cy="5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AU" dirty="0">
                <a:solidFill>
                  <a:schemeClr val="accent1"/>
                </a:solidFill>
                <a:latin typeface="Red Hat Display Medium"/>
                <a:ea typeface="Red Hat Display Medium"/>
                <a:cs typeface="Red Hat Display Medium"/>
                <a:sym typeface="Red Hat Display Medium"/>
              </a:rPr>
              <a:t>Can predict top 3+ destinations with over 90% accuracy</a:t>
            </a:r>
            <a:endParaRPr dirty="0">
              <a:solidFill>
                <a:schemeClr val="accent1"/>
              </a:solidFill>
              <a:latin typeface="Red Hat Display Medium"/>
              <a:ea typeface="Red Hat Display Medium"/>
              <a:cs typeface="Red Hat Display Medium"/>
              <a:sym typeface="Red Hat Display Medium"/>
            </a:endParaRPr>
          </a:p>
        </p:txBody>
      </p:sp>
      <p:pic>
        <p:nvPicPr>
          <p:cNvPr id="3" name="Audio 2">
            <a:hlinkClick r:id="" action="ppaction://media"/>
            <a:extLst>
              <a:ext uri="{FF2B5EF4-FFF2-40B4-BE49-F238E27FC236}">
                <a16:creationId xmlns:a16="http://schemas.microsoft.com/office/drawing/2014/main" id="{1130F6D5-ED48-481E-89E5-6A12BF94C1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628"/>
    </mc:Choice>
    <mc:Fallback>
      <p:transition spd="slow" advTm="45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cxnSp>
        <p:nvCxnSpPr>
          <p:cNvPr id="1324" name="Google Shape;1324;p40"/>
          <p:cNvCxnSpPr/>
          <p:nvPr/>
        </p:nvCxnSpPr>
        <p:spPr>
          <a:xfrm>
            <a:off x="6017089" y="4832785"/>
            <a:ext cx="3126900" cy="0"/>
          </a:xfrm>
          <a:prstGeom prst="straightConnector1">
            <a:avLst/>
          </a:prstGeom>
          <a:noFill/>
          <a:ln w="9525" cap="flat" cmpd="sng">
            <a:solidFill>
              <a:schemeClr val="accent5"/>
            </a:solidFill>
            <a:prstDash val="solid"/>
            <a:round/>
            <a:headEnd type="diamond" w="med" len="med"/>
            <a:tailEnd type="none" w="med" len="med"/>
          </a:ln>
        </p:spPr>
      </p:cxnSp>
      <p:sp>
        <p:nvSpPr>
          <p:cNvPr id="1325" name="Google Shape;1325;p40"/>
          <p:cNvSpPr txBox="1">
            <a:spLocks noGrp="1"/>
          </p:cNvSpPr>
          <p:nvPr>
            <p:ph type="subTitle" idx="4294967295"/>
          </p:nvPr>
        </p:nvSpPr>
        <p:spPr>
          <a:xfrm>
            <a:off x="4644375" y="2129763"/>
            <a:ext cx="4473600" cy="1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000000"/>
                </a:solidFill>
              </a:rPr>
              <a:t>Implications: </a:t>
            </a:r>
            <a:endParaRPr sz="1600" b="1" dirty="0">
              <a:solidFill>
                <a:srgbClr val="000000"/>
              </a:solidFill>
            </a:endParaRPr>
          </a:p>
          <a:p>
            <a:pPr marL="0" lvl="0" indent="0" algn="l" rtl="0">
              <a:spcBef>
                <a:spcPts val="0"/>
              </a:spcBef>
              <a:spcAft>
                <a:spcPts val="0"/>
              </a:spcAft>
              <a:buNone/>
            </a:pPr>
            <a:r>
              <a:rPr lang="en" sz="1600" dirty="0">
                <a:solidFill>
                  <a:srgbClr val="000000"/>
                </a:solidFill>
              </a:rPr>
              <a:t>The features which have the most significance on predictive power are:</a:t>
            </a: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Signup method</a:t>
            </a:r>
          </a:p>
          <a:p>
            <a:pPr marL="457200" lvl="0" indent="-330200" algn="l" rtl="0">
              <a:spcBef>
                <a:spcPts val="0"/>
              </a:spcBef>
              <a:spcAft>
                <a:spcPts val="0"/>
              </a:spcAft>
              <a:buClr>
                <a:srgbClr val="000000"/>
              </a:buClr>
              <a:buSzPts val="1600"/>
              <a:buChar char="-"/>
            </a:pPr>
            <a:r>
              <a:rPr lang="en" sz="1600" dirty="0">
                <a:solidFill>
                  <a:srgbClr val="000000"/>
                </a:solidFill>
              </a:rPr>
              <a:t>Gender</a:t>
            </a:r>
          </a:p>
          <a:p>
            <a:pPr marL="457200" lvl="0" indent="-330200" algn="l" rtl="0">
              <a:spcBef>
                <a:spcPts val="0"/>
              </a:spcBef>
              <a:spcAft>
                <a:spcPts val="0"/>
              </a:spcAft>
              <a:buClr>
                <a:srgbClr val="000000"/>
              </a:buClr>
              <a:buSzPts val="1600"/>
              <a:buChar char="-"/>
            </a:pPr>
            <a:r>
              <a:rPr lang="en" sz="1600" dirty="0">
                <a:solidFill>
                  <a:srgbClr val="000000"/>
                </a:solidFill>
              </a:rPr>
              <a:t>Age</a:t>
            </a:r>
            <a:endParaRPr sz="1600" dirty="0">
              <a:solidFill>
                <a:srgbClr val="000000"/>
              </a:solidFill>
            </a:endParaRPr>
          </a:p>
          <a:p>
            <a:pPr marL="457200" lvl="0" indent="-330200" algn="l" rtl="0">
              <a:spcBef>
                <a:spcPts val="0"/>
              </a:spcBef>
              <a:spcAft>
                <a:spcPts val="0"/>
              </a:spcAft>
              <a:buClr>
                <a:srgbClr val="000000"/>
              </a:buClr>
              <a:buSzPts val="1600"/>
              <a:buChar char="-"/>
            </a:pPr>
            <a:endParaRPr sz="1600" dirty="0">
              <a:solidFill>
                <a:srgbClr val="000000"/>
              </a:solidFill>
            </a:endParaRPr>
          </a:p>
          <a:p>
            <a:pPr marL="0" lvl="0" indent="0" algn="l" rtl="0">
              <a:lnSpc>
                <a:spcPct val="100000"/>
              </a:lnSpc>
              <a:spcBef>
                <a:spcPts val="0"/>
              </a:spcBef>
              <a:spcAft>
                <a:spcPts val="1600"/>
              </a:spcAft>
              <a:buNone/>
            </a:pPr>
            <a:endParaRPr sz="1600" dirty="0"/>
          </a:p>
        </p:txBody>
      </p:sp>
      <p:sp>
        <p:nvSpPr>
          <p:cNvPr id="1326" name="Google Shape;1326;p40"/>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Importance</a:t>
            </a:r>
            <a:endParaRPr/>
          </a:p>
        </p:txBody>
      </p:sp>
      <p:sp>
        <p:nvSpPr>
          <p:cNvPr id="1327" name="Google Shape;1327;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8" name="Google Shape;1328;p40"/>
          <p:cNvPicPr preferRelativeResize="0"/>
          <p:nvPr/>
        </p:nvPicPr>
        <p:blipFill>
          <a:blip r:embed="rId5">
            <a:alphaModFix/>
          </a:blip>
          <a:stretch>
            <a:fillRect/>
          </a:stretch>
        </p:blipFill>
        <p:spPr>
          <a:xfrm>
            <a:off x="539325" y="1106900"/>
            <a:ext cx="3609950" cy="3978550"/>
          </a:xfrm>
          <a:prstGeom prst="rect">
            <a:avLst/>
          </a:prstGeom>
          <a:noFill/>
          <a:ln>
            <a:noFill/>
          </a:ln>
        </p:spPr>
      </p:pic>
      <p:pic>
        <p:nvPicPr>
          <p:cNvPr id="3" name="Audio 2">
            <a:hlinkClick r:id="" action="ppaction://media"/>
            <a:extLst>
              <a:ext uri="{FF2B5EF4-FFF2-40B4-BE49-F238E27FC236}">
                <a16:creationId xmlns:a16="http://schemas.microsoft.com/office/drawing/2014/main" id="{D0E5381C-4ACE-4076-9E60-BD28C27E00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93"/>
    </mc:Choice>
    <mc:Fallback>
      <p:transition spd="slow" advTm="11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grpSp>
        <p:nvGrpSpPr>
          <p:cNvPr id="1581" name="Google Shape;1581;p41"/>
          <p:cNvGrpSpPr/>
          <p:nvPr/>
        </p:nvGrpSpPr>
        <p:grpSpPr>
          <a:xfrm flipH="1">
            <a:off x="484400" y="647492"/>
            <a:ext cx="4223974" cy="3785488"/>
            <a:chOff x="4177618" y="768600"/>
            <a:chExt cx="3053107" cy="2025300"/>
          </a:xfrm>
        </p:grpSpPr>
        <p:sp>
          <p:nvSpPr>
            <p:cNvPr id="1582" name="Google Shape;1582;p41"/>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4" name="Google Shape;1584;p41"/>
          <p:cNvSpPr txBox="1">
            <a:spLocks noGrp="1"/>
          </p:cNvSpPr>
          <p:nvPr>
            <p:ph type="ctrTitle"/>
          </p:nvPr>
        </p:nvSpPr>
        <p:spPr>
          <a:xfrm flipH="1">
            <a:off x="4035551" y="1419700"/>
            <a:ext cx="5023103"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dirty="0"/>
              <a:t>Recommendation</a:t>
            </a:r>
            <a:r>
              <a:rPr lang="en-AU" sz="4200" dirty="0"/>
              <a:t>s</a:t>
            </a:r>
            <a:endParaRPr sz="4200" dirty="0"/>
          </a:p>
        </p:txBody>
      </p:sp>
      <p:sp>
        <p:nvSpPr>
          <p:cNvPr id="1585" name="Google Shape;1585;p41"/>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04</a:t>
            </a:r>
            <a:endParaRPr sz="12000"/>
          </a:p>
        </p:txBody>
      </p:sp>
      <p:pic>
        <p:nvPicPr>
          <p:cNvPr id="2" name="Audio 1">
            <a:hlinkClick r:id="" action="ppaction://media"/>
            <a:extLst>
              <a:ext uri="{FF2B5EF4-FFF2-40B4-BE49-F238E27FC236}">
                <a16:creationId xmlns:a16="http://schemas.microsoft.com/office/drawing/2014/main" id="{E6EC9167-2E16-457E-B885-E136437697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98"/>
    </mc:Choice>
    <mc:Fallback>
      <p:transition spd="slow" advTm="8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42"/>
          <p:cNvSpPr txBox="1">
            <a:spLocks noGrp="1"/>
          </p:cNvSpPr>
          <p:nvPr>
            <p:ph type="title" idx="6"/>
          </p:nvPr>
        </p:nvSpPr>
        <p:spPr>
          <a:xfrm>
            <a:off x="609050" y="354650"/>
            <a:ext cx="83091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en" sz="2800"/>
              <a:t>Further Exploration</a:t>
            </a:r>
            <a:endParaRPr sz="2800"/>
          </a:p>
        </p:txBody>
      </p:sp>
      <p:sp>
        <p:nvSpPr>
          <p:cNvPr id="1591" name="Google Shape;1591;p42"/>
          <p:cNvSpPr txBox="1">
            <a:spLocks noGrp="1"/>
          </p:cNvSpPr>
          <p:nvPr>
            <p:ph type="subTitle" idx="1"/>
          </p:nvPr>
        </p:nvSpPr>
        <p:spPr>
          <a:xfrm>
            <a:off x="609050" y="4114275"/>
            <a:ext cx="4826700" cy="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Investigating a </a:t>
            </a:r>
            <a:r>
              <a:rPr lang="en" b="1"/>
              <a:t>causal link </a:t>
            </a:r>
            <a:r>
              <a:rPr lang="en"/>
              <a:t>between these factors and different destinations will provide insight on how to package our products</a:t>
            </a:r>
            <a:endParaRPr/>
          </a:p>
        </p:txBody>
      </p:sp>
      <p:sp>
        <p:nvSpPr>
          <p:cNvPr id="1592" name="Google Shape;1592;p42"/>
          <p:cNvSpPr txBox="1">
            <a:spLocks noGrp="1"/>
          </p:cNvSpPr>
          <p:nvPr>
            <p:ph type="ctrTitle"/>
          </p:nvPr>
        </p:nvSpPr>
        <p:spPr>
          <a:xfrm>
            <a:off x="609050" y="3729375"/>
            <a:ext cx="5018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Where must we conduct further research?</a:t>
            </a:r>
            <a:endParaRPr/>
          </a:p>
        </p:txBody>
      </p:sp>
      <p:sp>
        <p:nvSpPr>
          <p:cNvPr id="1593" name="Google Shape;1593;p42"/>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txBox="1"/>
          <p:nvPr/>
        </p:nvSpPr>
        <p:spPr>
          <a:xfrm>
            <a:off x="2896875" y="1383550"/>
            <a:ext cx="5773200" cy="12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uli"/>
                <a:ea typeface="Muli"/>
                <a:cs typeface="Muli"/>
                <a:sym typeface="Muli"/>
              </a:rPr>
              <a:t>We have identified some of the most important factors as: </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Gender </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Signup Method</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Affiliate Channel</a:t>
            </a:r>
            <a:endParaRPr>
              <a:latin typeface="Muli"/>
              <a:ea typeface="Muli"/>
              <a:cs typeface="Muli"/>
              <a:sym typeface="Muli"/>
            </a:endParaRPr>
          </a:p>
          <a:p>
            <a:pPr marL="457200" lvl="0" indent="-317500" algn="l" rtl="0">
              <a:spcBef>
                <a:spcPts val="0"/>
              </a:spcBef>
              <a:spcAft>
                <a:spcPts val="0"/>
              </a:spcAft>
              <a:buSzPts val="1400"/>
              <a:buFont typeface="Muli"/>
              <a:buChar char="-"/>
            </a:pPr>
            <a:r>
              <a:rPr lang="en">
                <a:latin typeface="Muli"/>
                <a:ea typeface="Muli"/>
                <a:cs typeface="Muli"/>
                <a:sym typeface="Muli"/>
              </a:rPr>
              <a:t>Age</a:t>
            </a:r>
            <a:endParaRPr>
              <a:latin typeface="Muli"/>
              <a:ea typeface="Muli"/>
              <a:cs typeface="Muli"/>
              <a:sym typeface="Muli"/>
            </a:endParaRPr>
          </a:p>
          <a:p>
            <a:pPr marL="0" lvl="0" indent="0" algn="l" rtl="0">
              <a:spcBef>
                <a:spcPts val="0"/>
              </a:spcBef>
              <a:spcAft>
                <a:spcPts val="0"/>
              </a:spcAft>
              <a:buNone/>
            </a:pPr>
            <a:endParaRPr>
              <a:latin typeface="Muli"/>
              <a:ea typeface="Muli"/>
              <a:cs typeface="Muli"/>
              <a:sym typeface="Muli"/>
            </a:endParaRPr>
          </a:p>
        </p:txBody>
      </p:sp>
      <p:sp>
        <p:nvSpPr>
          <p:cNvPr id="1595" name="Google Shape;1595;p42"/>
          <p:cNvSpPr/>
          <p:nvPr/>
        </p:nvSpPr>
        <p:spPr>
          <a:xfrm>
            <a:off x="1104727" y="1631943"/>
            <a:ext cx="348227" cy="517657"/>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1510202" y="2163243"/>
            <a:ext cx="49163" cy="20776"/>
          </a:xfrm>
          <a:custGeom>
            <a:avLst/>
            <a:gdLst/>
            <a:ahLst/>
            <a:cxnLst/>
            <a:rect l="l" t="t" r="r" b="b"/>
            <a:pathLst>
              <a:path w="239" h="101" extrusionOk="0">
                <a:moveTo>
                  <a:pt x="176" y="1"/>
                </a:moveTo>
                <a:cubicBezTo>
                  <a:pt x="162" y="1"/>
                  <a:pt x="150" y="4"/>
                  <a:pt x="140" y="11"/>
                </a:cubicBezTo>
                <a:lnTo>
                  <a:pt x="0" y="91"/>
                </a:lnTo>
                <a:cubicBezTo>
                  <a:pt x="12" y="84"/>
                  <a:pt x="24" y="81"/>
                  <a:pt x="38"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flipH="1">
            <a:off x="430473" y="372065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8" name="Google Shape;1598;p42"/>
          <p:cNvPicPr preferRelativeResize="0"/>
          <p:nvPr/>
        </p:nvPicPr>
        <p:blipFill>
          <a:blip r:embed="rId5">
            <a:alphaModFix/>
          </a:blip>
          <a:stretch>
            <a:fillRect/>
          </a:stretch>
        </p:blipFill>
        <p:spPr>
          <a:xfrm>
            <a:off x="192650" y="1348300"/>
            <a:ext cx="2601874" cy="1951399"/>
          </a:xfrm>
          <a:prstGeom prst="rect">
            <a:avLst/>
          </a:prstGeom>
          <a:noFill/>
          <a:ln>
            <a:noFill/>
          </a:ln>
        </p:spPr>
      </p:pic>
      <p:sp>
        <p:nvSpPr>
          <p:cNvPr id="1599" name="Google Shape;1599;p42"/>
          <p:cNvSpPr txBox="1">
            <a:spLocks noGrp="1"/>
          </p:cNvSpPr>
          <p:nvPr>
            <p:ph type="ctrTitle"/>
          </p:nvPr>
        </p:nvSpPr>
        <p:spPr>
          <a:xfrm>
            <a:off x="2973100" y="967363"/>
            <a:ext cx="5018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strategy to employ?</a:t>
            </a:r>
            <a:endParaRPr/>
          </a:p>
        </p:txBody>
      </p:sp>
      <p:sp>
        <p:nvSpPr>
          <p:cNvPr id="1600" name="Google Shape;1600;p42"/>
          <p:cNvSpPr/>
          <p:nvPr/>
        </p:nvSpPr>
        <p:spPr>
          <a:xfrm flipH="1">
            <a:off x="2794523" y="95864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1" name="Google Shape;1601;p42"/>
          <p:cNvPicPr preferRelativeResize="0"/>
          <p:nvPr/>
        </p:nvPicPr>
        <p:blipFill>
          <a:blip r:embed="rId6">
            <a:alphaModFix/>
          </a:blip>
          <a:stretch>
            <a:fillRect/>
          </a:stretch>
        </p:blipFill>
        <p:spPr>
          <a:xfrm>
            <a:off x="5627150" y="2522675"/>
            <a:ext cx="3279800" cy="2459850"/>
          </a:xfrm>
          <a:prstGeom prst="rect">
            <a:avLst/>
          </a:prstGeom>
          <a:noFill/>
          <a:ln>
            <a:noFill/>
          </a:ln>
        </p:spPr>
      </p:pic>
      <p:pic>
        <p:nvPicPr>
          <p:cNvPr id="2" name="Audio 1">
            <a:hlinkClick r:id="" action="ppaction://media"/>
            <a:extLst>
              <a:ext uri="{FF2B5EF4-FFF2-40B4-BE49-F238E27FC236}">
                <a16:creationId xmlns:a16="http://schemas.microsoft.com/office/drawing/2014/main" id="{4A8E9B72-7184-4A82-B04C-D8EFCDB642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123"/>
    </mc:Choice>
    <mc:Fallback>
      <p:transition spd="slow" advTm="32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43"/>
          <p:cNvSpPr txBox="1">
            <a:spLocks noGrp="1"/>
          </p:cNvSpPr>
          <p:nvPr>
            <p:ph type="title" idx="6"/>
          </p:nvPr>
        </p:nvSpPr>
        <p:spPr>
          <a:xfrm>
            <a:off x="609050" y="354650"/>
            <a:ext cx="83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2. Recommend destinations when users sign up</a:t>
            </a:r>
            <a:endParaRPr sz="2800"/>
          </a:p>
        </p:txBody>
      </p:sp>
      <p:sp>
        <p:nvSpPr>
          <p:cNvPr id="1607" name="Google Shape;1607;p43"/>
          <p:cNvSpPr txBox="1">
            <a:spLocks noGrp="1"/>
          </p:cNvSpPr>
          <p:nvPr>
            <p:ph type="subTitle" idx="1"/>
          </p:nvPr>
        </p:nvSpPr>
        <p:spPr>
          <a:xfrm>
            <a:off x="609050" y="4380250"/>
            <a:ext cx="6151500" cy="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Top 3 destinations</a:t>
            </a:r>
            <a:r>
              <a:rPr lang="en"/>
              <a:t> have an accuracy rate of </a:t>
            </a:r>
            <a:r>
              <a:rPr lang="en" b="1"/>
              <a:t>92.31%</a:t>
            </a:r>
            <a:r>
              <a:rPr lang="en"/>
              <a:t> </a:t>
            </a:r>
            <a:endParaRPr/>
          </a:p>
        </p:txBody>
      </p:sp>
      <p:sp>
        <p:nvSpPr>
          <p:cNvPr id="1608" name="Google Shape;1608;p43"/>
          <p:cNvSpPr txBox="1">
            <a:spLocks noGrp="1"/>
          </p:cNvSpPr>
          <p:nvPr>
            <p:ph type="ctrTitle"/>
          </p:nvPr>
        </p:nvSpPr>
        <p:spPr>
          <a:xfrm>
            <a:off x="609050" y="3995350"/>
            <a:ext cx="5018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many destinations to recommend?</a:t>
            </a:r>
            <a:endParaRPr/>
          </a:p>
        </p:txBody>
      </p:sp>
      <p:sp>
        <p:nvSpPr>
          <p:cNvPr id="1609" name="Google Shape;1609;p4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0" name="Google Shape;1610;p43"/>
          <p:cNvPicPr preferRelativeResize="0"/>
          <p:nvPr/>
        </p:nvPicPr>
        <p:blipFill>
          <a:blip r:embed="rId5">
            <a:alphaModFix/>
          </a:blip>
          <a:stretch>
            <a:fillRect/>
          </a:stretch>
        </p:blipFill>
        <p:spPr>
          <a:xfrm>
            <a:off x="5571975" y="2537159"/>
            <a:ext cx="2970050" cy="2412991"/>
          </a:xfrm>
          <a:prstGeom prst="rect">
            <a:avLst/>
          </a:prstGeom>
          <a:noFill/>
          <a:ln>
            <a:noFill/>
          </a:ln>
        </p:spPr>
      </p:pic>
      <p:cxnSp>
        <p:nvCxnSpPr>
          <p:cNvPr id="1611" name="Google Shape;1611;p43"/>
          <p:cNvCxnSpPr/>
          <p:nvPr/>
        </p:nvCxnSpPr>
        <p:spPr>
          <a:xfrm>
            <a:off x="7387800" y="2537209"/>
            <a:ext cx="0" cy="2412900"/>
          </a:xfrm>
          <a:prstGeom prst="straightConnector1">
            <a:avLst/>
          </a:prstGeom>
          <a:noFill/>
          <a:ln w="9525" cap="flat" cmpd="sng">
            <a:solidFill>
              <a:schemeClr val="accent2"/>
            </a:solidFill>
            <a:prstDash val="solid"/>
            <a:round/>
            <a:headEnd type="none" w="med" len="med"/>
            <a:tailEnd type="none" w="med" len="med"/>
          </a:ln>
        </p:spPr>
      </p:cxnSp>
      <p:sp>
        <p:nvSpPr>
          <p:cNvPr id="1612" name="Google Shape;1612;p43"/>
          <p:cNvSpPr txBox="1"/>
          <p:nvPr/>
        </p:nvSpPr>
        <p:spPr>
          <a:xfrm>
            <a:off x="2896875" y="1383550"/>
            <a:ext cx="5773200" cy="12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uli"/>
                <a:ea typeface="Muli"/>
                <a:cs typeface="Muli"/>
                <a:sym typeface="Muli"/>
              </a:rPr>
              <a:t>Our model was able to identify predictive factors in a user and the importance of each feature. User’s destination preference is now </a:t>
            </a:r>
            <a:r>
              <a:rPr lang="en" b="1">
                <a:latin typeface="Muli"/>
                <a:ea typeface="Muli"/>
                <a:cs typeface="Muli"/>
                <a:sym typeface="Muli"/>
              </a:rPr>
              <a:t>predicted </a:t>
            </a:r>
            <a:r>
              <a:rPr lang="en">
                <a:latin typeface="Muli"/>
                <a:ea typeface="Muli"/>
                <a:cs typeface="Muli"/>
                <a:sym typeface="Muli"/>
              </a:rPr>
              <a:t>so AirBnB can curate a personalized list of destinations to the user.</a:t>
            </a:r>
            <a:endParaRPr>
              <a:latin typeface="Muli"/>
              <a:ea typeface="Muli"/>
              <a:cs typeface="Muli"/>
              <a:sym typeface="Muli"/>
            </a:endParaRPr>
          </a:p>
          <a:p>
            <a:pPr marL="0" lvl="0" indent="0" algn="l" rtl="0">
              <a:spcBef>
                <a:spcPts val="0"/>
              </a:spcBef>
              <a:spcAft>
                <a:spcPts val="0"/>
              </a:spcAft>
              <a:buNone/>
            </a:pPr>
            <a:endParaRPr>
              <a:latin typeface="Muli"/>
              <a:ea typeface="Muli"/>
              <a:cs typeface="Muli"/>
              <a:sym typeface="Muli"/>
            </a:endParaRPr>
          </a:p>
          <a:p>
            <a:pPr marL="0" lvl="0" indent="0" algn="l" rtl="0">
              <a:spcBef>
                <a:spcPts val="0"/>
              </a:spcBef>
              <a:spcAft>
                <a:spcPts val="0"/>
              </a:spcAft>
              <a:buNone/>
            </a:pPr>
            <a:endParaRPr>
              <a:latin typeface="Muli"/>
              <a:ea typeface="Muli"/>
              <a:cs typeface="Muli"/>
              <a:sym typeface="Muli"/>
            </a:endParaRPr>
          </a:p>
        </p:txBody>
      </p:sp>
      <p:sp>
        <p:nvSpPr>
          <p:cNvPr id="1613" name="Google Shape;1613;p43"/>
          <p:cNvSpPr/>
          <p:nvPr/>
        </p:nvSpPr>
        <p:spPr>
          <a:xfrm>
            <a:off x="1104727" y="1631943"/>
            <a:ext cx="348227" cy="517657"/>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43"/>
          <p:cNvGrpSpPr/>
          <p:nvPr/>
        </p:nvGrpSpPr>
        <p:grpSpPr>
          <a:xfrm>
            <a:off x="364269" y="1732157"/>
            <a:ext cx="2969907" cy="2027621"/>
            <a:chOff x="199925" y="1661400"/>
            <a:chExt cx="4480850" cy="3059175"/>
          </a:xfrm>
        </p:grpSpPr>
        <p:sp>
          <p:nvSpPr>
            <p:cNvPr id="1615" name="Google Shape;1615;p43"/>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3"/>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3"/>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3"/>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3"/>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3"/>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3"/>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3"/>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3"/>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3"/>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3" name="Google Shape;1633;p43"/>
          <p:cNvSpPr/>
          <p:nvPr/>
        </p:nvSpPr>
        <p:spPr>
          <a:xfrm>
            <a:off x="1510202" y="2163243"/>
            <a:ext cx="49163" cy="20776"/>
          </a:xfrm>
          <a:custGeom>
            <a:avLst/>
            <a:gdLst/>
            <a:ahLst/>
            <a:cxnLst/>
            <a:rect l="l" t="t" r="r" b="b"/>
            <a:pathLst>
              <a:path w="239" h="101" extrusionOk="0">
                <a:moveTo>
                  <a:pt x="176" y="1"/>
                </a:moveTo>
                <a:cubicBezTo>
                  <a:pt x="162" y="1"/>
                  <a:pt x="150" y="4"/>
                  <a:pt x="140" y="11"/>
                </a:cubicBezTo>
                <a:lnTo>
                  <a:pt x="0" y="91"/>
                </a:lnTo>
                <a:cubicBezTo>
                  <a:pt x="12" y="84"/>
                  <a:pt x="24" y="81"/>
                  <a:pt x="38"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43"/>
          <p:cNvGrpSpPr/>
          <p:nvPr/>
        </p:nvGrpSpPr>
        <p:grpSpPr>
          <a:xfrm>
            <a:off x="1881719" y="1599938"/>
            <a:ext cx="344144" cy="581734"/>
            <a:chOff x="4081050" y="1450500"/>
            <a:chExt cx="41825" cy="70700"/>
          </a:xfrm>
        </p:grpSpPr>
        <p:sp>
          <p:nvSpPr>
            <p:cNvPr id="1635" name="Google Shape;1635;p43"/>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3"/>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3"/>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3"/>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3"/>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3"/>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3"/>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3"/>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43"/>
          <p:cNvGrpSpPr/>
          <p:nvPr/>
        </p:nvGrpSpPr>
        <p:grpSpPr>
          <a:xfrm>
            <a:off x="931441" y="1515644"/>
            <a:ext cx="378291" cy="630280"/>
            <a:chOff x="3974600" y="1439900"/>
            <a:chExt cx="45975" cy="76600"/>
          </a:xfrm>
        </p:grpSpPr>
        <p:sp>
          <p:nvSpPr>
            <p:cNvPr id="1647" name="Google Shape;1647;p43"/>
            <p:cNvSpPr/>
            <p:nvPr/>
          </p:nvSpPr>
          <p:spPr>
            <a:xfrm>
              <a:off x="4010325" y="1512475"/>
              <a:ext cx="5825" cy="4025"/>
            </a:xfrm>
            <a:custGeom>
              <a:avLst/>
              <a:gdLst/>
              <a:ahLst/>
              <a:cxnLst/>
              <a:rect l="l" t="t" r="r" b="b"/>
              <a:pathLst>
                <a:path w="233" h="161" extrusionOk="0">
                  <a:moveTo>
                    <a:pt x="117" y="1"/>
                  </a:moveTo>
                  <a:cubicBezTo>
                    <a:pt x="53" y="1"/>
                    <a:pt x="1" y="37"/>
                    <a:pt x="1" y="80"/>
                  </a:cubicBezTo>
                  <a:cubicBezTo>
                    <a:pt x="1" y="124"/>
                    <a:pt x="53" y="160"/>
                    <a:pt x="117" y="160"/>
                  </a:cubicBezTo>
                  <a:cubicBezTo>
                    <a:pt x="181" y="160"/>
                    <a:pt x="233" y="124"/>
                    <a:pt x="233" y="80"/>
                  </a:cubicBezTo>
                  <a:cubicBezTo>
                    <a:pt x="233" y="37"/>
                    <a:pt x="181" y="1"/>
                    <a:pt x="1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3"/>
            <p:cNvSpPr/>
            <p:nvPr/>
          </p:nvSpPr>
          <p:spPr>
            <a:xfrm>
              <a:off x="3975675" y="1439900"/>
              <a:ext cx="5975" cy="2525"/>
            </a:xfrm>
            <a:custGeom>
              <a:avLst/>
              <a:gdLst/>
              <a:ahLst/>
              <a:cxnLst/>
              <a:rect l="l" t="t" r="r" b="b"/>
              <a:pathLst>
                <a:path w="239" h="101" extrusionOk="0">
                  <a:moveTo>
                    <a:pt x="2" y="90"/>
                  </a:moveTo>
                  <a:cubicBezTo>
                    <a:pt x="1" y="90"/>
                    <a:pt x="1" y="90"/>
                    <a:pt x="1" y="90"/>
                  </a:cubicBezTo>
                  <a:lnTo>
                    <a:pt x="2" y="90"/>
                  </a:lnTo>
                  <a:close/>
                  <a:moveTo>
                    <a:pt x="176" y="1"/>
                  </a:moveTo>
                  <a:cubicBezTo>
                    <a:pt x="162" y="1"/>
                    <a:pt x="150" y="4"/>
                    <a:pt x="140" y="11"/>
                  </a:cubicBezTo>
                  <a:lnTo>
                    <a:pt x="2" y="90"/>
                  </a:lnTo>
                  <a:lnTo>
                    <a:pt x="2" y="90"/>
                  </a:lnTo>
                  <a:cubicBezTo>
                    <a:pt x="12" y="84"/>
                    <a:pt x="24" y="81"/>
                    <a:pt x="37"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a:off x="4012300" y="1492975"/>
              <a:ext cx="3500" cy="12125"/>
            </a:xfrm>
            <a:custGeom>
              <a:avLst/>
              <a:gdLst/>
              <a:ahLst/>
              <a:cxnLst/>
              <a:rect l="l" t="t" r="r" b="b"/>
              <a:pathLst>
                <a:path w="140" h="485" extrusionOk="0">
                  <a:moveTo>
                    <a:pt x="139" y="0"/>
                  </a:moveTo>
                  <a:lnTo>
                    <a:pt x="2" y="82"/>
                  </a:lnTo>
                  <a:lnTo>
                    <a:pt x="0" y="485"/>
                  </a:lnTo>
                  <a:lnTo>
                    <a:pt x="138" y="405"/>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a:off x="4016000" y="1491675"/>
              <a:ext cx="4500" cy="4300"/>
            </a:xfrm>
            <a:custGeom>
              <a:avLst/>
              <a:gdLst/>
              <a:ahLst/>
              <a:cxnLst/>
              <a:rect l="l" t="t" r="r" b="b"/>
              <a:pathLst>
                <a:path w="180" h="172" extrusionOk="0">
                  <a:moveTo>
                    <a:pt x="180" y="0"/>
                  </a:moveTo>
                  <a:lnTo>
                    <a:pt x="42" y="81"/>
                  </a:lnTo>
                  <a:cubicBezTo>
                    <a:pt x="41" y="125"/>
                    <a:pt x="26" y="155"/>
                    <a:pt x="0" y="171"/>
                  </a:cubicBezTo>
                  <a:lnTo>
                    <a:pt x="139" y="90"/>
                  </a:lnTo>
                  <a:cubicBezTo>
                    <a:pt x="164" y="76"/>
                    <a:pt x="180" y="45"/>
                    <a:pt x="1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3"/>
            <p:cNvSpPr/>
            <p:nvPr/>
          </p:nvSpPr>
          <p:spPr>
            <a:xfrm>
              <a:off x="4017050" y="1466875"/>
              <a:ext cx="3525" cy="26850"/>
            </a:xfrm>
            <a:custGeom>
              <a:avLst/>
              <a:gdLst/>
              <a:ahLst/>
              <a:cxnLst/>
              <a:rect l="l" t="t" r="r" b="b"/>
              <a:pathLst>
                <a:path w="141" h="1074" extrusionOk="0">
                  <a:moveTo>
                    <a:pt x="141" y="0"/>
                  </a:moveTo>
                  <a:lnTo>
                    <a:pt x="2" y="82"/>
                  </a:lnTo>
                  <a:lnTo>
                    <a:pt x="0" y="1073"/>
                  </a:lnTo>
                  <a:lnTo>
                    <a:pt x="138" y="992"/>
                  </a:lnTo>
                  <a:lnTo>
                    <a:pt x="1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3"/>
            <p:cNvSpPr/>
            <p:nvPr/>
          </p:nvSpPr>
          <p:spPr>
            <a:xfrm>
              <a:off x="3978150" y="1440375"/>
              <a:ext cx="38950" cy="22525"/>
            </a:xfrm>
            <a:custGeom>
              <a:avLst/>
              <a:gdLst/>
              <a:ahLst/>
              <a:cxnLst/>
              <a:rect l="l" t="t" r="r" b="b"/>
              <a:pathLst>
                <a:path w="1558" h="901" extrusionOk="0">
                  <a:moveTo>
                    <a:pt x="139" y="0"/>
                  </a:moveTo>
                  <a:lnTo>
                    <a:pt x="0" y="82"/>
                  </a:lnTo>
                  <a:lnTo>
                    <a:pt x="1420" y="901"/>
                  </a:lnTo>
                  <a:lnTo>
                    <a:pt x="1558" y="820"/>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3"/>
            <p:cNvSpPr/>
            <p:nvPr/>
          </p:nvSpPr>
          <p:spPr>
            <a:xfrm>
              <a:off x="4013625" y="1460850"/>
              <a:ext cx="6950" cy="8075"/>
            </a:xfrm>
            <a:custGeom>
              <a:avLst/>
              <a:gdLst/>
              <a:ahLst/>
              <a:cxnLst/>
              <a:rect l="l" t="t" r="r" b="b"/>
              <a:pathLst>
                <a:path w="278" h="323" extrusionOk="0">
                  <a:moveTo>
                    <a:pt x="139" y="1"/>
                  </a:moveTo>
                  <a:lnTo>
                    <a:pt x="1" y="82"/>
                  </a:lnTo>
                  <a:cubicBezTo>
                    <a:pt x="82" y="134"/>
                    <a:pt x="134" y="224"/>
                    <a:pt x="139" y="323"/>
                  </a:cubicBezTo>
                  <a:lnTo>
                    <a:pt x="278" y="241"/>
                  </a:lnTo>
                  <a:cubicBezTo>
                    <a:pt x="272" y="144"/>
                    <a:pt x="221" y="54"/>
                    <a:pt x="13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3"/>
            <p:cNvSpPr/>
            <p:nvPr/>
          </p:nvSpPr>
          <p:spPr>
            <a:xfrm>
              <a:off x="3974600" y="1441925"/>
              <a:ext cx="42500" cy="63175"/>
            </a:xfrm>
            <a:custGeom>
              <a:avLst/>
              <a:gdLst/>
              <a:ahLst/>
              <a:cxnLst/>
              <a:rect l="l" t="t" r="r" b="b"/>
              <a:pathLst>
                <a:path w="1700" h="2527" extrusionOk="0">
                  <a:moveTo>
                    <a:pt x="80" y="0"/>
                  </a:moveTo>
                  <a:cubicBezTo>
                    <a:pt x="34" y="0"/>
                    <a:pt x="3" y="37"/>
                    <a:pt x="3" y="99"/>
                  </a:cubicBezTo>
                  <a:lnTo>
                    <a:pt x="0" y="1091"/>
                  </a:lnTo>
                  <a:cubicBezTo>
                    <a:pt x="4" y="1188"/>
                    <a:pt x="57" y="1278"/>
                    <a:pt x="139" y="1332"/>
                  </a:cubicBezTo>
                  <a:lnTo>
                    <a:pt x="1180" y="1932"/>
                  </a:lnTo>
                  <a:lnTo>
                    <a:pt x="1508" y="2527"/>
                  </a:lnTo>
                  <a:lnTo>
                    <a:pt x="1510" y="2124"/>
                  </a:lnTo>
                  <a:lnTo>
                    <a:pt x="1557" y="2151"/>
                  </a:lnTo>
                  <a:cubicBezTo>
                    <a:pt x="1580" y="2164"/>
                    <a:pt x="1601" y="2171"/>
                    <a:pt x="1620" y="2171"/>
                  </a:cubicBezTo>
                  <a:cubicBezTo>
                    <a:pt x="1666" y="2171"/>
                    <a:pt x="1698" y="2134"/>
                    <a:pt x="1698" y="2071"/>
                  </a:cubicBezTo>
                  <a:lnTo>
                    <a:pt x="1700" y="1080"/>
                  </a:lnTo>
                  <a:cubicBezTo>
                    <a:pt x="1695" y="981"/>
                    <a:pt x="1643" y="891"/>
                    <a:pt x="1562" y="839"/>
                  </a:cubicBezTo>
                  <a:lnTo>
                    <a:pt x="142" y="20"/>
                  </a:lnTo>
                  <a:cubicBezTo>
                    <a:pt x="120" y="6"/>
                    <a:pt x="99" y="0"/>
                    <a:pt x="8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3"/>
            <p:cNvSpPr/>
            <p:nvPr/>
          </p:nvSpPr>
          <p:spPr>
            <a:xfrm>
              <a:off x="3982525" y="1455100"/>
              <a:ext cx="4775" cy="14550"/>
            </a:xfrm>
            <a:custGeom>
              <a:avLst/>
              <a:gdLst/>
              <a:ahLst/>
              <a:cxnLst/>
              <a:rect l="l" t="t" r="r" b="b"/>
              <a:pathLst>
                <a:path w="191" h="582" extrusionOk="0">
                  <a:moveTo>
                    <a:pt x="120" y="0"/>
                  </a:moveTo>
                  <a:cubicBezTo>
                    <a:pt x="114" y="28"/>
                    <a:pt x="102" y="42"/>
                    <a:pt x="83" y="45"/>
                  </a:cubicBezTo>
                  <a:cubicBezTo>
                    <a:pt x="81" y="46"/>
                    <a:pt x="78" y="46"/>
                    <a:pt x="75" y="46"/>
                  </a:cubicBezTo>
                  <a:cubicBezTo>
                    <a:pt x="58" y="46"/>
                    <a:pt x="35" y="38"/>
                    <a:pt x="9" y="23"/>
                  </a:cubicBezTo>
                  <a:lnTo>
                    <a:pt x="1" y="18"/>
                  </a:lnTo>
                  <a:lnTo>
                    <a:pt x="1" y="90"/>
                  </a:lnTo>
                  <a:lnTo>
                    <a:pt x="93" y="145"/>
                  </a:lnTo>
                  <a:lnTo>
                    <a:pt x="93" y="527"/>
                  </a:lnTo>
                  <a:lnTo>
                    <a:pt x="189" y="582"/>
                  </a:lnTo>
                  <a:lnTo>
                    <a:pt x="191" y="41"/>
                  </a:lnTo>
                  <a:lnTo>
                    <a:pt x="1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3"/>
            <p:cNvSpPr/>
            <p:nvPr/>
          </p:nvSpPr>
          <p:spPr>
            <a:xfrm>
              <a:off x="3990000" y="1459200"/>
              <a:ext cx="7550" cy="15200"/>
            </a:xfrm>
            <a:custGeom>
              <a:avLst/>
              <a:gdLst/>
              <a:ahLst/>
              <a:cxnLst/>
              <a:rect l="l" t="t" r="r" b="b"/>
              <a:pathLst>
                <a:path w="302" h="608" extrusionOk="0">
                  <a:moveTo>
                    <a:pt x="131" y="92"/>
                  </a:moveTo>
                  <a:cubicBezTo>
                    <a:pt x="137" y="92"/>
                    <a:pt x="144" y="95"/>
                    <a:pt x="153" y="100"/>
                  </a:cubicBezTo>
                  <a:lnTo>
                    <a:pt x="153" y="99"/>
                  </a:lnTo>
                  <a:cubicBezTo>
                    <a:pt x="183" y="116"/>
                    <a:pt x="199" y="149"/>
                    <a:pt x="199" y="199"/>
                  </a:cubicBezTo>
                  <a:cubicBezTo>
                    <a:pt x="202" y="218"/>
                    <a:pt x="196" y="235"/>
                    <a:pt x="186" y="249"/>
                  </a:cubicBezTo>
                  <a:cubicBezTo>
                    <a:pt x="182" y="253"/>
                    <a:pt x="177" y="255"/>
                    <a:pt x="171" y="255"/>
                  </a:cubicBezTo>
                  <a:cubicBezTo>
                    <a:pt x="166" y="255"/>
                    <a:pt x="160" y="253"/>
                    <a:pt x="153" y="249"/>
                  </a:cubicBezTo>
                  <a:cubicBezTo>
                    <a:pt x="137" y="241"/>
                    <a:pt x="125" y="226"/>
                    <a:pt x="118" y="210"/>
                  </a:cubicBezTo>
                  <a:cubicBezTo>
                    <a:pt x="109" y="190"/>
                    <a:pt x="105" y="168"/>
                    <a:pt x="106" y="146"/>
                  </a:cubicBezTo>
                  <a:cubicBezTo>
                    <a:pt x="106" y="111"/>
                    <a:pt x="115" y="92"/>
                    <a:pt x="131" y="92"/>
                  </a:cubicBezTo>
                  <a:close/>
                  <a:moveTo>
                    <a:pt x="130" y="313"/>
                  </a:moveTo>
                  <a:cubicBezTo>
                    <a:pt x="138" y="313"/>
                    <a:pt x="145" y="316"/>
                    <a:pt x="153" y="320"/>
                  </a:cubicBezTo>
                  <a:cubicBezTo>
                    <a:pt x="163" y="326"/>
                    <a:pt x="171" y="334"/>
                    <a:pt x="179" y="344"/>
                  </a:cubicBezTo>
                  <a:cubicBezTo>
                    <a:pt x="186" y="352"/>
                    <a:pt x="192" y="363"/>
                    <a:pt x="196" y="373"/>
                  </a:cubicBezTo>
                  <a:cubicBezTo>
                    <a:pt x="199" y="384"/>
                    <a:pt x="202" y="396"/>
                    <a:pt x="203" y="407"/>
                  </a:cubicBezTo>
                  <a:cubicBezTo>
                    <a:pt x="206" y="421"/>
                    <a:pt x="206" y="432"/>
                    <a:pt x="206" y="445"/>
                  </a:cubicBezTo>
                  <a:cubicBezTo>
                    <a:pt x="206" y="457"/>
                    <a:pt x="205" y="468"/>
                    <a:pt x="203" y="480"/>
                  </a:cubicBezTo>
                  <a:cubicBezTo>
                    <a:pt x="203" y="489"/>
                    <a:pt x="200" y="497"/>
                    <a:pt x="195" y="505"/>
                  </a:cubicBezTo>
                  <a:cubicBezTo>
                    <a:pt x="192" y="510"/>
                    <a:pt x="185" y="515"/>
                    <a:pt x="179" y="515"/>
                  </a:cubicBezTo>
                  <a:cubicBezTo>
                    <a:pt x="169" y="515"/>
                    <a:pt x="160" y="512"/>
                    <a:pt x="151" y="508"/>
                  </a:cubicBezTo>
                  <a:cubicBezTo>
                    <a:pt x="141" y="502"/>
                    <a:pt x="132" y="493"/>
                    <a:pt x="125" y="484"/>
                  </a:cubicBezTo>
                  <a:cubicBezTo>
                    <a:pt x="118" y="476"/>
                    <a:pt x="112" y="465"/>
                    <a:pt x="108" y="455"/>
                  </a:cubicBezTo>
                  <a:cubicBezTo>
                    <a:pt x="103" y="444"/>
                    <a:pt x="100" y="432"/>
                    <a:pt x="99" y="421"/>
                  </a:cubicBezTo>
                  <a:cubicBezTo>
                    <a:pt x="98" y="407"/>
                    <a:pt x="98" y="394"/>
                    <a:pt x="98" y="383"/>
                  </a:cubicBezTo>
                  <a:cubicBezTo>
                    <a:pt x="98" y="371"/>
                    <a:pt x="98" y="360"/>
                    <a:pt x="100" y="348"/>
                  </a:cubicBezTo>
                  <a:cubicBezTo>
                    <a:pt x="100" y="339"/>
                    <a:pt x="103" y="331"/>
                    <a:pt x="109" y="322"/>
                  </a:cubicBezTo>
                  <a:cubicBezTo>
                    <a:pt x="112" y="318"/>
                    <a:pt x="119" y="313"/>
                    <a:pt x="125" y="313"/>
                  </a:cubicBezTo>
                  <a:cubicBezTo>
                    <a:pt x="127" y="313"/>
                    <a:pt x="128" y="313"/>
                    <a:pt x="130" y="313"/>
                  </a:cubicBezTo>
                  <a:close/>
                  <a:moveTo>
                    <a:pt x="72" y="1"/>
                  </a:moveTo>
                  <a:cubicBezTo>
                    <a:pt x="64" y="1"/>
                    <a:pt x="57" y="2"/>
                    <a:pt x="51" y="4"/>
                  </a:cubicBezTo>
                  <a:cubicBezTo>
                    <a:pt x="26" y="13"/>
                    <a:pt x="15" y="43"/>
                    <a:pt x="15" y="97"/>
                  </a:cubicBezTo>
                  <a:cubicBezTo>
                    <a:pt x="15" y="107"/>
                    <a:pt x="15" y="119"/>
                    <a:pt x="18" y="129"/>
                  </a:cubicBezTo>
                  <a:cubicBezTo>
                    <a:pt x="19" y="142"/>
                    <a:pt x="24" y="154"/>
                    <a:pt x="29" y="165"/>
                  </a:cubicBezTo>
                  <a:cubicBezTo>
                    <a:pt x="35" y="178"/>
                    <a:pt x="41" y="191"/>
                    <a:pt x="50" y="203"/>
                  </a:cubicBezTo>
                  <a:cubicBezTo>
                    <a:pt x="58" y="218"/>
                    <a:pt x="70" y="229"/>
                    <a:pt x="82" y="239"/>
                  </a:cubicBezTo>
                  <a:lnTo>
                    <a:pt x="82" y="241"/>
                  </a:lnTo>
                  <a:cubicBezTo>
                    <a:pt x="73" y="238"/>
                    <a:pt x="64" y="236"/>
                    <a:pt x="57" y="236"/>
                  </a:cubicBezTo>
                  <a:cubicBezTo>
                    <a:pt x="42" y="236"/>
                    <a:pt x="31" y="242"/>
                    <a:pt x="22" y="252"/>
                  </a:cubicBezTo>
                  <a:cubicBezTo>
                    <a:pt x="6" y="276"/>
                    <a:pt x="0" y="302"/>
                    <a:pt x="2" y="329"/>
                  </a:cubicBezTo>
                  <a:cubicBezTo>
                    <a:pt x="2" y="347"/>
                    <a:pt x="3" y="365"/>
                    <a:pt x="6" y="383"/>
                  </a:cubicBezTo>
                  <a:cubicBezTo>
                    <a:pt x="10" y="406"/>
                    <a:pt x="18" y="428"/>
                    <a:pt x="26" y="448"/>
                  </a:cubicBezTo>
                  <a:cubicBezTo>
                    <a:pt x="39" y="473"/>
                    <a:pt x="54" y="496"/>
                    <a:pt x="73" y="516"/>
                  </a:cubicBezTo>
                  <a:cubicBezTo>
                    <a:pt x="95" y="541"/>
                    <a:pt x="122" y="563"/>
                    <a:pt x="151" y="579"/>
                  </a:cubicBezTo>
                  <a:cubicBezTo>
                    <a:pt x="174" y="595"/>
                    <a:pt x="202" y="605"/>
                    <a:pt x="229" y="608"/>
                  </a:cubicBezTo>
                  <a:cubicBezTo>
                    <a:pt x="231" y="608"/>
                    <a:pt x="233" y="608"/>
                    <a:pt x="235" y="608"/>
                  </a:cubicBezTo>
                  <a:cubicBezTo>
                    <a:pt x="250" y="608"/>
                    <a:pt x="264" y="602"/>
                    <a:pt x="276" y="592"/>
                  </a:cubicBezTo>
                  <a:cubicBezTo>
                    <a:pt x="287" y="580"/>
                    <a:pt x="295" y="567"/>
                    <a:pt x="296" y="551"/>
                  </a:cubicBezTo>
                  <a:cubicBezTo>
                    <a:pt x="301" y="535"/>
                    <a:pt x="302" y="519"/>
                    <a:pt x="302" y="502"/>
                  </a:cubicBezTo>
                  <a:cubicBezTo>
                    <a:pt x="302" y="468"/>
                    <a:pt x="295" y="434"/>
                    <a:pt x="282" y="403"/>
                  </a:cubicBezTo>
                  <a:cubicBezTo>
                    <a:pt x="269" y="371"/>
                    <a:pt x="248" y="344"/>
                    <a:pt x="221" y="322"/>
                  </a:cubicBezTo>
                  <a:lnTo>
                    <a:pt x="221" y="320"/>
                  </a:lnTo>
                  <a:cubicBezTo>
                    <a:pt x="226" y="323"/>
                    <a:pt x="232" y="324"/>
                    <a:pt x="238" y="324"/>
                  </a:cubicBezTo>
                  <a:cubicBezTo>
                    <a:pt x="243" y="324"/>
                    <a:pt x="248" y="323"/>
                    <a:pt x="253" y="322"/>
                  </a:cubicBezTo>
                  <a:cubicBezTo>
                    <a:pt x="261" y="319"/>
                    <a:pt x="269" y="315"/>
                    <a:pt x="274" y="307"/>
                  </a:cubicBezTo>
                  <a:cubicBezTo>
                    <a:pt x="280" y="302"/>
                    <a:pt x="283" y="293"/>
                    <a:pt x="286" y="284"/>
                  </a:cubicBezTo>
                  <a:cubicBezTo>
                    <a:pt x="287" y="276"/>
                    <a:pt x="289" y="265"/>
                    <a:pt x="289" y="257"/>
                  </a:cubicBezTo>
                  <a:cubicBezTo>
                    <a:pt x="292" y="209"/>
                    <a:pt x="279" y="161"/>
                    <a:pt x="253" y="120"/>
                  </a:cubicBezTo>
                  <a:cubicBezTo>
                    <a:pt x="228" y="83"/>
                    <a:pt x="193" y="51"/>
                    <a:pt x="153" y="28"/>
                  </a:cubicBezTo>
                  <a:cubicBezTo>
                    <a:pt x="121" y="10"/>
                    <a:pt x="94" y="1"/>
                    <a:pt x="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3"/>
            <p:cNvSpPr/>
            <p:nvPr/>
          </p:nvSpPr>
          <p:spPr>
            <a:xfrm>
              <a:off x="3998075" y="1463875"/>
              <a:ext cx="7425" cy="15025"/>
            </a:xfrm>
            <a:custGeom>
              <a:avLst/>
              <a:gdLst/>
              <a:ahLst/>
              <a:cxnLst/>
              <a:rect l="l" t="t" r="r" b="b"/>
              <a:pathLst>
                <a:path w="297" h="601" extrusionOk="0">
                  <a:moveTo>
                    <a:pt x="129" y="89"/>
                  </a:moveTo>
                  <a:cubicBezTo>
                    <a:pt x="136" y="89"/>
                    <a:pt x="143" y="91"/>
                    <a:pt x="149" y="96"/>
                  </a:cubicBezTo>
                  <a:cubicBezTo>
                    <a:pt x="159" y="102"/>
                    <a:pt x="167" y="109"/>
                    <a:pt x="173" y="118"/>
                  </a:cubicBezTo>
                  <a:cubicBezTo>
                    <a:pt x="182" y="128"/>
                    <a:pt x="186" y="139"/>
                    <a:pt x="189" y="152"/>
                  </a:cubicBezTo>
                  <a:cubicBezTo>
                    <a:pt x="194" y="171"/>
                    <a:pt x="196" y="189"/>
                    <a:pt x="198" y="207"/>
                  </a:cubicBezTo>
                  <a:cubicBezTo>
                    <a:pt x="199" y="231"/>
                    <a:pt x="199" y="260"/>
                    <a:pt x="199" y="293"/>
                  </a:cubicBezTo>
                  <a:lnTo>
                    <a:pt x="199" y="352"/>
                  </a:lnTo>
                  <a:cubicBezTo>
                    <a:pt x="199" y="386"/>
                    <a:pt x="199" y="415"/>
                    <a:pt x="198" y="438"/>
                  </a:cubicBezTo>
                  <a:cubicBezTo>
                    <a:pt x="196" y="455"/>
                    <a:pt x="194" y="473"/>
                    <a:pt x="189" y="489"/>
                  </a:cubicBezTo>
                  <a:cubicBezTo>
                    <a:pt x="185" y="500"/>
                    <a:pt x="181" y="508"/>
                    <a:pt x="173" y="510"/>
                  </a:cubicBezTo>
                  <a:cubicBezTo>
                    <a:pt x="165" y="510"/>
                    <a:pt x="154" y="509"/>
                    <a:pt x="147" y="503"/>
                  </a:cubicBezTo>
                  <a:cubicBezTo>
                    <a:pt x="138" y="497"/>
                    <a:pt x="130" y="490"/>
                    <a:pt x="123" y="481"/>
                  </a:cubicBezTo>
                  <a:cubicBezTo>
                    <a:pt x="115" y="471"/>
                    <a:pt x="109" y="460"/>
                    <a:pt x="107" y="447"/>
                  </a:cubicBezTo>
                  <a:cubicBezTo>
                    <a:pt x="102" y="429"/>
                    <a:pt x="99" y="410"/>
                    <a:pt x="98" y="392"/>
                  </a:cubicBezTo>
                  <a:cubicBezTo>
                    <a:pt x="96" y="368"/>
                    <a:pt x="96" y="341"/>
                    <a:pt x="96" y="306"/>
                  </a:cubicBezTo>
                  <a:lnTo>
                    <a:pt x="96" y="248"/>
                  </a:lnTo>
                  <a:cubicBezTo>
                    <a:pt x="96" y="213"/>
                    <a:pt x="96" y="184"/>
                    <a:pt x="98" y="162"/>
                  </a:cubicBezTo>
                  <a:cubicBezTo>
                    <a:pt x="99" y="145"/>
                    <a:pt x="102" y="128"/>
                    <a:pt x="107" y="110"/>
                  </a:cubicBezTo>
                  <a:cubicBezTo>
                    <a:pt x="111" y="99"/>
                    <a:pt x="115" y="91"/>
                    <a:pt x="123" y="90"/>
                  </a:cubicBezTo>
                  <a:cubicBezTo>
                    <a:pt x="125" y="90"/>
                    <a:pt x="127" y="89"/>
                    <a:pt x="129" y="89"/>
                  </a:cubicBezTo>
                  <a:close/>
                  <a:moveTo>
                    <a:pt x="79" y="0"/>
                  </a:moveTo>
                  <a:cubicBezTo>
                    <a:pt x="75" y="0"/>
                    <a:pt x="71" y="1"/>
                    <a:pt x="67" y="2"/>
                  </a:cubicBezTo>
                  <a:cubicBezTo>
                    <a:pt x="47" y="6"/>
                    <a:pt x="30" y="20"/>
                    <a:pt x="22" y="41"/>
                  </a:cubicBezTo>
                  <a:cubicBezTo>
                    <a:pt x="11" y="65"/>
                    <a:pt x="5" y="94"/>
                    <a:pt x="5" y="122"/>
                  </a:cubicBezTo>
                  <a:cubicBezTo>
                    <a:pt x="2" y="155"/>
                    <a:pt x="1" y="191"/>
                    <a:pt x="1" y="228"/>
                  </a:cubicBezTo>
                  <a:cubicBezTo>
                    <a:pt x="1" y="270"/>
                    <a:pt x="2" y="312"/>
                    <a:pt x="7" y="354"/>
                  </a:cubicBezTo>
                  <a:cubicBezTo>
                    <a:pt x="11" y="386"/>
                    <a:pt x="20" y="419"/>
                    <a:pt x="31" y="450"/>
                  </a:cubicBezTo>
                  <a:cubicBezTo>
                    <a:pt x="41" y="476"/>
                    <a:pt x="57" y="500"/>
                    <a:pt x="76" y="522"/>
                  </a:cubicBezTo>
                  <a:cubicBezTo>
                    <a:pt x="98" y="542"/>
                    <a:pt x="121" y="561"/>
                    <a:pt x="147" y="576"/>
                  </a:cubicBezTo>
                  <a:cubicBezTo>
                    <a:pt x="176" y="592"/>
                    <a:pt x="199" y="600"/>
                    <a:pt x="218" y="600"/>
                  </a:cubicBezTo>
                  <a:cubicBezTo>
                    <a:pt x="222" y="600"/>
                    <a:pt x="226" y="600"/>
                    <a:pt x="230" y="599"/>
                  </a:cubicBezTo>
                  <a:cubicBezTo>
                    <a:pt x="250" y="595"/>
                    <a:pt x="266" y="580"/>
                    <a:pt x="273" y="561"/>
                  </a:cubicBezTo>
                  <a:cubicBezTo>
                    <a:pt x="285" y="535"/>
                    <a:pt x="291" y="508"/>
                    <a:pt x="292" y="479"/>
                  </a:cubicBezTo>
                  <a:cubicBezTo>
                    <a:pt x="294" y="445"/>
                    <a:pt x="295" y="410"/>
                    <a:pt x="295" y="373"/>
                  </a:cubicBezTo>
                  <a:cubicBezTo>
                    <a:pt x="297" y="331"/>
                    <a:pt x="294" y="289"/>
                    <a:pt x="289" y="247"/>
                  </a:cubicBezTo>
                  <a:cubicBezTo>
                    <a:pt x="285" y="215"/>
                    <a:pt x="278" y="183"/>
                    <a:pt x="266" y="152"/>
                  </a:cubicBezTo>
                  <a:cubicBezTo>
                    <a:pt x="254" y="125"/>
                    <a:pt x="240" y="100"/>
                    <a:pt x="220" y="80"/>
                  </a:cubicBezTo>
                  <a:cubicBezTo>
                    <a:pt x="199" y="58"/>
                    <a:pt x="175" y="39"/>
                    <a:pt x="149" y="25"/>
                  </a:cubicBezTo>
                  <a:cubicBezTo>
                    <a:pt x="120" y="8"/>
                    <a:pt x="97" y="0"/>
                    <a:pt x="7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43"/>
          <p:cNvGrpSpPr/>
          <p:nvPr/>
        </p:nvGrpSpPr>
        <p:grpSpPr>
          <a:xfrm>
            <a:off x="1499461" y="2081832"/>
            <a:ext cx="378909" cy="623286"/>
            <a:chOff x="4057775" y="1520200"/>
            <a:chExt cx="46050" cy="75750"/>
          </a:xfrm>
        </p:grpSpPr>
        <p:sp>
          <p:nvSpPr>
            <p:cNvPr id="1659" name="Google Shape;1659;p43"/>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3"/>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3"/>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3"/>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3"/>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3"/>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3"/>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3"/>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3"/>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43"/>
          <p:cNvGrpSpPr/>
          <p:nvPr/>
        </p:nvGrpSpPr>
        <p:grpSpPr>
          <a:xfrm>
            <a:off x="2304462" y="2345676"/>
            <a:ext cx="366978" cy="630074"/>
            <a:chOff x="4144400" y="1521725"/>
            <a:chExt cx="44600" cy="76575"/>
          </a:xfrm>
        </p:grpSpPr>
        <p:sp>
          <p:nvSpPr>
            <p:cNvPr id="1670" name="Google Shape;1670;p43"/>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1" name="Google Shape;1671;p43"/>
            <p:cNvGrpSpPr/>
            <p:nvPr/>
          </p:nvGrpSpPr>
          <p:grpSpPr>
            <a:xfrm>
              <a:off x="4144400" y="1522200"/>
              <a:ext cx="44600" cy="76100"/>
              <a:chOff x="4144400" y="1522200"/>
              <a:chExt cx="44600" cy="76100"/>
            </a:xfrm>
          </p:grpSpPr>
          <p:sp>
            <p:nvSpPr>
              <p:cNvPr id="1672" name="Google Shape;1672;p43"/>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3"/>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3"/>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3"/>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3"/>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3"/>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3"/>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3"/>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3"/>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82" name="Google Shape;1682;p43"/>
          <p:cNvSpPr/>
          <p:nvPr/>
        </p:nvSpPr>
        <p:spPr>
          <a:xfrm flipH="1">
            <a:off x="430473" y="39866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42ACE98B-BCD5-4984-803A-F759006068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463"/>
    </mc:Choice>
    <mc:Fallback>
      <p:transition spd="slow" advTm="27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26"/>
          <p:cNvGrpSpPr/>
          <p:nvPr/>
        </p:nvGrpSpPr>
        <p:grpSpPr>
          <a:xfrm>
            <a:off x="-1245327" y="922822"/>
            <a:ext cx="2500846" cy="3750376"/>
            <a:chOff x="1267275" y="726675"/>
            <a:chExt cx="420600" cy="630750"/>
          </a:xfrm>
        </p:grpSpPr>
        <p:sp>
          <p:nvSpPr>
            <p:cNvPr id="342" name="Google Shape;342;p26"/>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6"/>
          <p:cNvGrpSpPr/>
          <p:nvPr/>
        </p:nvGrpSpPr>
        <p:grpSpPr>
          <a:xfrm>
            <a:off x="7889770" y="922822"/>
            <a:ext cx="2500846" cy="3750376"/>
            <a:chOff x="1766175" y="726675"/>
            <a:chExt cx="420600" cy="630750"/>
          </a:xfrm>
        </p:grpSpPr>
        <p:sp>
          <p:nvSpPr>
            <p:cNvPr id="450" name="Google Shape;450;p26"/>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6"/>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6"/>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6"/>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6"/>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6"/>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6"/>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6"/>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6"/>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6"/>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6"/>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6"/>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6"/>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6"/>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6"/>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6"/>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6"/>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6"/>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6"/>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6"/>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6"/>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6"/>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6"/>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6"/>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6"/>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Roadmap</a:t>
            </a:r>
            <a:endParaRPr/>
          </a:p>
        </p:txBody>
      </p:sp>
      <p:sp>
        <p:nvSpPr>
          <p:cNvPr id="661" name="Google Shape;661;p26"/>
          <p:cNvSpPr txBox="1">
            <a:spLocks noGrp="1"/>
          </p:cNvSpPr>
          <p:nvPr>
            <p:ph type="title" idx="2"/>
          </p:nvPr>
        </p:nvSpPr>
        <p:spPr>
          <a:xfrm>
            <a:off x="1128456" y="194187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62" name="Google Shape;662;p26"/>
          <p:cNvSpPr txBox="1">
            <a:spLocks noGrp="1"/>
          </p:cNvSpPr>
          <p:nvPr>
            <p:ph type="title" idx="5"/>
          </p:nvPr>
        </p:nvSpPr>
        <p:spPr>
          <a:xfrm>
            <a:off x="1128456" y="3513438"/>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63" name="Google Shape;663;p26"/>
          <p:cNvSpPr txBox="1">
            <a:spLocks noGrp="1"/>
          </p:cNvSpPr>
          <p:nvPr>
            <p:ph type="title" idx="7"/>
          </p:nvPr>
        </p:nvSpPr>
        <p:spPr>
          <a:xfrm>
            <a:off x="7119587" y="1941871"/>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64" name="Google Shape;664;p26"/>
          <p:cNvSpPr txBox="1">
            <a:spLocks noGrp="1"/>
          </p:cNvSpPr>
          <p:nvPr>
            <p:ph type="title" idx="9"/>
          </p:nvPr>
        </p:nvSpPr>
        <p:spPr>
          <a:xfrm>
            <a:off x="7119577" y="3513438"/>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65" name="Google Shape;665;p26"/>
          <p:cNvCxnSpPr/>
          <p:nvPr/>
        </p:nvCxnSpPr>
        <p:spPr>
          <a:xfrm>
            <a:off x="7216550" y="2513225"/>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66" name="Google Shape;666;p26"/>
          <p:cNvCxnSpPr/>
          <p:nvPr/>
        </p:nvCxnSpPr>
        <p:spPr>
          <a:xfrm>
            <a:off x="7224991" y="3505650"/>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67" name="Google Shape;667;p26"/>
          <p:cNvCxnSpPr/>
          <p:nvPr/>
        </p:nvCxnSpPr>
        <p:spPr>
          <a:xfrm rot="10800000">
            <a:off x="1108900" y="2513225"/>
            <a:ext cx="737100" cy="0"/>
          </a:xfrm>
          <a:prstGeom prst="straightConnector1">
            <a:avLst/>
          </a:prstGeom>
          <a:noFill/>
          <a:ln w="9525" cap="flat" cmpd="sng">
            <a:solidFill>
              <a:schemeClr val="accent5"/>
            </a:solidFill>
            <a:prstDash val="solid"/>
            <a:round/>
            <a:headEnd type="diamond" w="lg" len="lg"/>
            <a:tailEnd type="none" w="lg" len="lg"/>
          </a:ln>
        </p:spPr>
      </p:cxnSp>
      <p:sp>
        <p:nvSpPr>
          <p:cNvPr id="668" name="Google Shape;668;p26"/>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669" name="Google Shape;669;p26"/>
          <p:cNvSpPr txBox="1">
            <a:spLocks noGrp="1"/>
          </p:cNvSpPr>
          <p:nvPr>
            <p:ph type="ctrTitle"/>
          </p:nvPr>
        </p:nvSpPr>
        <p:spPr>
          <a:xfrm>
            <a:off x="2189869" y="20631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Company Background</a:t>
            </a:r>
            <a:endParaRPr/>
          </a:p>
        </p:txBody>
      </p:sp>
      <p:sp>
        <p:nvSpPr>
          <p:cNvPr id="670" name="Google Shape;670;p26"/>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Model Building</a:t>
            </a:r>
            <a:endParaRPr/>
          </a:p>
        </p:txBody>
      </p:sp>
      <p:sp>
        <p:nvSpPr>
          <p:cNvPr id="671" name="Google Shape;671;p26"/>
          <p:cNvSpPr txBox="1">
            <a:spLocks noGrp="1"/>
          </p:cNvSpPr>
          <p:nvPr>
            <p:ph type="ctrTitle" idx="8"/>
          </p:nvPr>
        </p:nvSpPr>
        <p:spPr>
          <a:xfrm>
            <a:off x="4818100" y="3363575"/>
            <a:ext cx="21186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Recommendation</a:t>
            </a:r>
            <a:endParaRPr/>
          </a:p>
        </p:txBody>
      </p:sp>
      <p:sp>
        <p:nvSpPr>
          <p:cNvPr id="672" name="Google Shape;672;p26"/>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 name="Google Shape;673;p26"/>
          <p:cNvCxnSpPr/>
          <p:nvPr/>
        </p:nvCxnSpPr>
        <p:spPr>
          <a:xfrm rot="10800000">
            <a:off x="1128450" y="3505662"/>
            <a:ext cx="737100" cy="0"/>
          </a:xfrm>
          <a:prstGeom prst="straightConnector1">
            <a:avLst/>
          </a:prstGeom>
          <a:noFill/>
          <a:ln w="9525" cap="flat" cmpd="sng">
            <a:solidFill>
              <a:schemeClr val="accent5"/>
            </a:solidFill>
            <a:prstDash val="solid"/>
            <a:round/>
            <a:headEnd type="diamond" w="lg" len="lg"/>
            <a:tailEnd type="none" w="lg" len="lg"/>
          </a:ln>
        </p:spPr>
      </p:cxnSp>
      <p:pic>
        <p:nvPicPr>
          <p:cNvPr id="6" name="Audio 5">
            <a:hlinkClick r:id="" action="ppaction://media"/>
            <a:extLst>
              <a:ext uri="{FF2B5EF4-FFF2-40B4-BE49-F238E27FC236}">
                <a16:creationId xmlns:a16="http://schemas.microsoft.com/office/drawing/2014/main" id="{7522A6A0-ACFE-4E21-B5B5-936AD0AF10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009"/>
    </mc:Choice>
    <mc:Fallback xmlns="">
      <p:transition spd="slow" advTm="17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44"/>
          <p:cNvSpPr txBox="1">
            <a:spLocks noGrp="1"/>
          </p:cNvSpPr>
          <p:nvPr>
            <p:ph type="title" idx="6"/>
          </p:nvPr>
        </p:nvSpPr>
        <p:spPr>
          <a:xfrm>
            <a:off x="609050" y="354650"/>
            <a:ext cx="830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3. Social Media Marketing</a:t>
            </a:r>
            <a:endParaRPr sz="2800" dirty="0"/>
          </a:p>
        </p:txBody>
      </p:sp>
      <p:sp>
        <p:nvSpPr>
          <p:cNvPr id="1688" name="Google Shape;1688;p44"/>
          <p:cNvSpPr txBox="1">
            <a:spLocks noGrp="1"/>
          </p:cNvSpPr>
          <p:nvPr>
            <p:ph type="subTitle" idx="1"/>
          </p:nvPr>
        </p:nvSpPr>
        <p:spPr>
          <a:xfrm>
            <a:off x="586838" y="1915175"/>
            <a:ext cx="5018100" cy="4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Signup Method has the </a:t>
            </a:r>
            <a:r>
              <a:rPr lang="en" b="1" dirty="0"/>
              <a:t>highest feature importance score</a:t>
            </a:r>
            <a:r>
              <a:rPr lang="en" dirty="0"/>
              <a:t> out of all features</a:t>
            </a:r>
            <a:endParaRPr dirty="0"/>
          </a:p>
        </p:txBody>
      </p:sp>
      <p:sp>
        <p:nvSpPr>
          <p:cNvPr id="1689" name="Google Shape;1689;p44"/>
          <p:cNvSpPr txBox="1">
            <a:spLocks noGrp="1"/>
          </p:cNvSpPr>
          <p:nvPr>
            <p:ph type="ctrTitle"/>
          </p:nvPr>
        </p:nvSpPr>
        <p:spPr>
          <a:xfrm>
            <a:off x="586838" y="1530275"/>
            <a:ext cx="5018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a:t>
            </a:r>
            <a:r>
              <a:rPr lang="en-AU" dirty="0"/>
              <a:t>Social Media</a:t>
            </a:r>
            <a:r>
              <a:rPr lang="en" dirty="0"/>
              <a:t>?</a:t>
            </a:r>
            <a:endParaRPr dirty="0"/>
          </a:p>
        </p:txBody>
      </p:sp>
      <p:sp>
        <p:nvSpPr>
          <p:cNvPr id="1690" name="Google Shape;1690;p44"/>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1" name="Google Shape;1691;p44"/>
          <p:cNvPicPr preferRelativeResize="0"/>
          <p:nvPr/>
        </p:nvPicPr>
        <p:blipFill>
          <a:blip r:embed="rId5">
            <a:alphaModFix/>
          </a:blip>
          <a:stretch>
            <a:fillRect/>
          </a:stretch>
        </p:blipFill>
        <p:spPr>
          <a:xfrm>
            <a:off x="5891763" y="1282075"/>
            <a:ext cx="3048600" cy="3359875"/>
          </a:xfrm>
          <a:prstGeom prst="rect">
            <a:avLst/>
          </a:prstGeom>
          <a:noFill/>
          <a:ln>
            <a:noFill/>
          </a:ln>
        </p:spPr>
      </p:pic>
      <p:sp>
        <p:nvSpPr>
          <p:cNvPr id="1692" name="Google Shape;1692;p44"/>
          <p:cNvSpPr txBox="1">
            <a:spLocks noGrp="1"/>
          </p:cNvSpPr>
          <p:nvPr>
            <p:ph type="ctrTitle"/>
          </p:nvPr>
        </p:nvSpPr>
        <p:spPr>
          <a:xfrm>
            <a:off x="586838" y="3146013"/>
            <a:ext cx="50181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would AirBnB carry out targeted marketing on </a:t>
            </a:r>
            <a:r>
              <a:rPr lang="en-AU" dirty="0"/>
              <a:t>Social Media</a:t>
            </a:r>
            <a:r>
              <a:rPr lang="en" dirty="0"/>
              <a:t>?</a:t>
            </a:r>
            <a:endParaRPr dirty="0"/>
          </a:p>
        </p:txBody>
      </p:sp>
      <p:sp>
        <p:nvSpPr>
          <p:cNvPr id="1693" name="Google Shape;1693;p44"/>
          <p:cNvSpPr txBox="1">
            <a:spLocks noGrp="1"/>
          </p:cNvSpPr>
          <p:nvPr>
            <p:ph type="subTitle" idx="1"/>
          </p:nvPr>
        </p:nvSpPr>
        <p:spPr>
          <a:xfrm>
            <a:off x="586838" y="3530950"/>
            <a:ext cx="5452200" cy="12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Airbnb can place advertisements on </a:t>
            </a:r>
            <a:r>
              <a:rPr lang="en-AU" dirty="0"/>
              <a:t>Social Media</a:t>
            </a:r>
            <a:r>
              <a:rPr lang="en" dirty="0"/>
              <a:t> to increase customer attraction rates. The brand can tailor the locations featured in the ads based on the user’s </a:t>
            </a:r>
            <a:r>
              <a:rPr lang="en-AU" dirty="0"/>
              <a:t>Social Media</a:t>
            </a:r>
            <a:r>
              <a:rPr lang="en" dirty="0"/>
              <a:t> profile which includes the required information of their </a:t>
            </a:r>
            <a:r>
              <a:rPr lang="en" b="1" dirty="0"/>
              <a:t>gender, age and location</a:t>
            </a:r>
            <a:r>
              <a:rPr lang="en" dirty="0"/>
              <a:t>.</a:t>
            </a:r>
            <a:endParaRPr dirty="0"/>
          </a:p>
        </p:txBody>
      </p:sp>
      <p:pic>
        <p:nvPicPr>
          <p:cNvPr id="2" name="Audio 1">
            <a:hlinkClick r:id="" action="ppaction://media"/>
            <a:extLst>
              <a:ext uri="{FF2B5EF4-FFF2-40B4-BE49-F238E27FC236}">
                <a16:creationId xmlns:a16="http://schemas.microsoft.com/office/drawing/2014/main" id="{07CF38B9-D55F-47FA-9837-38F47C50C0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79"/>
    </mc:Choice>
    <mc:Fallback>
      <p:transition spd="slow" advTm="21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grpSp>
        <p:nvGrpSpPr>
          <p:cNvPr id="1698" name="Google Shape;1698;p45"/>
          <p:cNvGrpSpPr/>
          <p:nvPr/>
        </p:nvGrpSpPr>
        <p:grpSpPr>
          <a:xfrm flipH="1">
            <a:off x="2566920" y="1258087"/>
            <a:ext cx="4010166" cy="2627337"/>
            <a:chOff x="4230215" y="407085"/>
            <a:chExt cx="4537927" cy="4243800"/>
          </a:xfrm>
        </p:grpSpPr>
        <p:sp>
          <p:nvSpPr>
            <p:cNvPr id="1699" name="Google Shape;1699;p4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45"/>
          <p:cNvSpPr txBox="1">
            <a:spLocks noGrp="1"/>
          </p:cNvSpPr>
          <p:nvPr>
            <p:ph type="title" idx="4294967295"/>
          </p:nvPr>
        </p:nvSpPr>
        <p:spPr>
          <a:xfrm>
            <a:off x="2668525" y="1830675"/>
            <a:ext cx="3678900" cy="11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a:t>Thank you!</a:t>
            </a:r>
            <a:endParaRPr sz="4200"/>
          </a:p>
        </p:txBody>
      </p:sp>
      <p:sp>
        <p:nvSpPr>
          <p:cNvPr id="1702" name="Google Shape;1702;p45"/>
          <p:cNvSpPr txBox="1">
            <a:spLocks noGrp="1"/>
          </p:cNvSpPr>
          <p:nvPr>
            <p:ph type="subTitle" idx="4294967295"/>
          </p:nvPr>
        </p:nvSpPr>
        <p:spPr>
          <a:xfrm>
            <a:off x="2721888" y="2712513"/>
            <a:ext cx="2121000" cy="600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Any questions?</a:t>
            </a:r>
            <a:endParaRPr/>
          </a:p>
        </p:txBody>
      </p:sp>
      <p:pic>
        <p:nvPicPr>
          <p:cNvPr id="2" name="Audio 1">
            <a:hlinkClick r:id="" action="ppaction://media"/>
            <a:extLst>
              <a:ext uri="{FF2B5EF4-FFF2-40B4-BE49-F238E27FC236}">
                <a16:creationId xmlns:a16="http://schemas.microsoft.com/office/drawing/2014/main" id="{19025A76-D02F-4F0E-A4B9-566E30F49D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46"/>
    </mc:Choice>
    <mc:Fallback>
      <p:transition spd="slow" advTm="10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27"/>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Overview</a:t>
            </a:r>
            <a:endParaRPr/>
          </a:p>
        </p:txBody>
      </p:sp>
      <p:sp>
        <p:nvSpPr>
          <p:cNvPr id="679" name="Google Shape;679;p2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0" name="Google Shape;680;p27"/>
          <p:cNvPicPr preferRelativeResize="0"/>
          <p:nvPr/>
        </p:nvPicPr>
        <p:blipFill>
          <a:blip r:embed="rId5">
            <a:alphaModFix/>
          </a:blip>
          <a:stretch>
            <a:fillRect/>
          </a:stretch>
        </p:blipFill>
        <p:spPr>
          <a:xfrm>
            <a:off x="3914675" y="2474000"/>
            <a:ext cx="1395900" cy="1395900"/>
          </a:xfrm>
          <a:prstGeom prst="rect">
            <a:avLst/>
          </a:prstGeom>
          <a:noFill/>
          <a:ln>
            <a:noFill/>
          </a:ln>
        </p:spPr>
      </p:pic>
      <p:sp>
        <p:nvSpPr>
          <p:cNvPr id="681" name="Google Shape;681;p27"/>
          <p:cNvSpPr txBox="1"/>
          <p:nvPr/>
        </p:nvSpPr>
        <p:spPr>
          <a:xfrm>
            <a:off x="902898" y="3497646"/>
            <a:ext cx="1881300" cy="443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rgbClr val="064949"/>
                </a:solidFill>
                <a:latin typeface="Red Hat Display"/>
                <a:ea typeface="Red Hat Display"/>
                <a:cs typeface="Red Hat Display"/>
                <a:sym typeface="Red Hat Display"/>
              </a:rPr>
              <a:t>Business model</a:t>
            </a:r>
            <a:endParaRPr sz="1800" b="1">
              <a:solidFill>
                <a:srgbClr val="064949"/>
              </a:solidFill>
              <a:latin typeface="Red Hat Display"/>
              <a:ea typeface="Red Hat Display"/>
              <a:cs typeface="Red Hat Display"/>
              <a:sym typeface="Red Hat Display"/>
            </a:endParaRPr>
          </a:p>
        </p:txBody>
      </p:sp>
      <p:sp>
        <p:nvSpPr>
          <p:cNvPr id="682" name="Google Shape;682;p27"/>
          <p:cNvSpPr txBox="1"/>
          <p:nvPr/>
        </p:nvSpPr>
        <p:spPr>
          <a:xfrm>
            <a:off x="136900" y="3788825"/>
            <a:ext cx="2647200" cy="111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064949"/>
                </a:solidFill>
                <a:latin typeface="Muli"/>
                <a:ea typeface="Muli"/>
                <a:cs typeface="Muli"/>
                <a:sym typeface="Muli"/>
              </a:rPr>
              <a:t>The company does not own any of the real estate listings, nor does it host events</a:t>
            </a:r>
            <a:endParaRPr>
              <a:solidFill>
                <a:srgbClr val="064949"/>
              </a:solidFill>
              <a:latin typeface="Muli"/>
              <a:ea typeface="Muli"/>
              <a:cs typeface="Muli"/>
              <a:sym typeface="Muli"/>
            </a:endParaRPr>
          </a:p>
        </p:txBody>
      </p:sp>
      <p:sp>
        <p:nvSpPr>
          <p:cNvPr id="683" name="Google Shape;683;p27"/>
          <p:cNvSpPr txBox="1"/>
          <p:nvPr/>
        </p:nvSpPr>
        <p:spPr>
          <a:xfrm>
            <a:off x="902898" y="1602321"/>
            <a:ext cx="1881300" cy="443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rgbClr val="064949"/>
                </a:solidFill>
                <a:latin typeface="Red Hat Display"/>
                <a:ea typeface="Red Hat Display"/>
                <a:cs typeface="Red Hat Display"/>
                <a:sym typeface="Red Hat Display"/>
              </a:rPr>
              <a:t>Intermediary</a:t>
            </a:r>
            <a:endParaRPr sz="1800" b="1">
              <a:solidFill>
                <a:srgbClr val="064949"/>
              </a:solidFill>
              <a:latin typeface="Red Hat Display"/>
              <a:ea typeface="Red Hat Display"/>
              <a:cs typeface="Red Hat Display"/>
              <a:sym typeface="Red Hat Display"/>
            </a:endParaRPr>
          </a:p>
        </p:txBody>
      </p:sp>
      <p:sp>
        <p:nvSpPr>
          <p:cNvPr id="684" name="Google Shape;684;p27"/>
          <p:cNvSpPr txBox="1"/>
          <p:nvPr/>
        </p:nvSpPr>
        <p:spPr>
          <a:xfrm>
            <a:off x="478400" y="1899350"/>
            <a:ext cx="2305800" cy="111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064949"/>
                </a:solidFill>
                <a:latin typeface="Muli"/>
                <a:ea typeface="Muli"/>
                <a:cs typeface="Muli"/>
                <a:sym typeface="Muli"/>
              </a:rPr>
              <a:t>An online marketplace for booking or offering room &amp; house rentals and tourism experiences</a:t>
            </a:r>
            <a:endParaRPr>
              <a:solidFill>
                <a:srgbClr val="064949"/>
              </a:solidFill>
              <a:latin typeface="Muli"/>
              <a:ea typeface="Muli"/>
              <a:cs typeface="Muli"/>
              <a:sym typeface="Muli"/>
            </a:endParaRPr>
          </a:p>
        </p:txBody>
      </p:sp>
      <p:cxnSp>
        <p:nvCxnSpPr>
          <p:cNvPr id="685" name="Google Shape;685;p27"/>
          <p:cNvCxnSpPr/>
          <p:nvPr/>
        </p:nvCxnSpPr>
        <p:spPr>
          <a:xfrm>
            <a:off x="2854973" y="1839250"/>
            <a:ext cx="887100" cy="516900"/>
          </a:xfrm>
          <a:prstGeom prst="bentConnector3">
            <a:avLst>
              <a:gd name="adj1" fmla="val 50000"/>
            </a:avLst>
          </a:prstGeom>
          <a:noFill/>
          <a:ln w="9525" cap="flat" cmpd="sng">
            <a:solidFill>
              <a:srgbClr val="008D8A"/>
            </a:solidFill>
            <a:prstDash val="solid"/>
            <a:round/>
            <a:headEnd type="none" w="sm" len="sm"/>
            <a:tailEnd type="diamond" w="sm" len="sm"/>
          </a:ln>
        </p:spPr>
      </p:cxnSp>
      <p:cxnSp>
        <p:nvCxnSpPr>
          <p:cNvPr id="686" name="Google Shape;686;p27"/>
          <p:cNvCxnSpPr>
            <a:stCxn id="681" idx="3"/>
          </p:cNvCxnSpPr>
          <p:nvPr/>
        </p:nvCxnSpPr>
        <p:spPr>
          <a:xfrm>
            <a:off x="2784198" y="3719346"/>
            <a:ext cx="868500" cy="206700"/>
          </a:xfrm>
          <a:prstGeom prst="bentConnector3">
            <a:avLst>
              <a:gd name="adj1" fmla="val 50000"/>
            </a:avLst>
          </a:prstGeom>
          <a:noFill/>
          <a:ln w="9525" cap="flat" cmpd="sng">
            <a:solidFill>
              <a:srgbClr val="008D8A"/>
            </a:solidFill>
            <a:prstDash val="solid"/>
            <a:round/>
            <a:headEnd type="none" w="sm" len="sm"/>
            <a:tailEnd type="diamond" w="sm" len="sm"/>
          </a:ln>
        </p:spPr>
      </p:cxnSp>
      <p:sp>
        <p:nvSpPr>
          <p:cNvPr id="687" name="Google Shape;687;p27"/>
          <p:cNvSpPr txBox="1"/>
          <p:nvPr/>
        </p:nvSpPr>
        <p:spPr>
          <a:xfrm>
            <a:off x="6392588" y="1690025"/>
            <a:ext cx="2305800" cy="11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uli"/>
                <a:ea typeface="Muli"/>
                <a:cs typeface="Muli"/>
                <a:sym typeface="Muli"/>
              </a:rPr>
              <a:t>10% commission and 3% payment processing fee from each booking</a:t>
            </a:r>
            <a:endParaRPr>
              <a:solidFill>
                <a:srgbClr val="064949"/>
              </a:solidFill>
              <a:latin typeface="Muli"/>
              <a:ea typeface="Muli"/>
              <a:cs typeface="Muli"/>
              <a:sym typeface="Muli"/>
            </a:endParaRPr>
          </a:p>
        </p:txBody>
      </p:sp>
      <p:sp>
        <p:nvSpPr>
          <p:cNvPr id="688" name="Google Shape;688;p27"/>
          <p:cNvSpPr txBox="1"/>
          <p:nvPr/>
        </p:nvSpPr>
        <p:spPr>
          <a:xfrm>
            <a:off x="6902273" y="3233446"/>
            <a:ext cx="1881300" cy="44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064949"/>
                </a:solidFill>
                <a:latin typeface="Red Hat Display"/>
                <a:ea typeface="Red Hat Display"/>
                <a:cs typeface="Red Hat Display"/>
                <a:sym typeface="Red Hat Display"/>
              </a:rPr>
              <a:t>Target Market</a:t>
            </a:r>
            <a:endParaRPr sz="1800" b="1">
              <a:solidFill>
                <a:srgbClr val="064949"/>
              </a:solidFill>
              <a:latin typeface="Red Hat Display"/>
              <a:ea typeface="Red Hat Display"/>
              <a:cs typeface="Red Hat Display"/>
              <a:sym typeface="Red Hat Display"/>
            </a:endParaRPr>
          </a:p>
        </p:txBody>
      </p:sp>
      <p:sp>
        <p:nvSpPr>
          <p:cNvPr id="689" name="Google Shape;689;p27"/>
          <p:cNvSpPr txBox="1"/>
          <p:nvPr/>
        </p:nvSpPr>
        <p:spPr>
          <a:xfrm>
            <a:off x="6902289" y="3524625"/>
            <a:ext cx="2104800" cy="11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64949"/>
                </a:solidFill>
                <a:latin typeface="Muli"/>
                <a:ea typeface="Muli"/>
                <a:cs typeface="Muli"/>
                <a:sym typeface="Muli"/>
              </a:rPr>
              <a:t>Short stays and tourists</a:t>
            </a:r>
            <a:endParaRPr>
              <a:solidFill>
                <a:srgbClr val="064949"/>
              </a:solidFill>
              <a:latin typeface="Muli"/>
              <a:ea typeface="Muli"/>
              <a:cs typeface="Muli"/>
              <a:sym typeface="Muli"/>
            </a:endParaRPr>
          </a:p>
        </p:txBody>
      </p:sp>
      <p:sp>
        <p:nvSpPr>
          <p:cNvPr id="690" name="Google Shape;690;p27"/>
          <p:cNvSpPr txBox="1"/>
          <p:nvPr/>
        </p:nvSpPr>
        <p:spPr>
          <a:xfrm>
            <a:off x="6392573" y="1392984"/>
            <a:ext cx="1881300" cy="443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Red Hat Display"/>
                <a:ea typeface="Red Hat Display"/>
                <a:cs typeface="Red Hat Display"/>
                <a:sym typeface="Red Hat Display"/>
              </a:rPr>
              <a:t>Profit structure</a:t>
            </a:r>
            <a:endParaRPr sz="1800" b="1">
              <a:solidFill>
                <a:srgbClr val="064949"/>
              </a:solidFill>
              <a:latin typeface="Red Hat Display"/>
              <a:ea typeface="Red Hat Display"/>
              <a:cs typeface="Red Hat Display"/>
              <a:sym typeface="Red Hat Display"/>
            </a:endParaRPr>
          </a:p>
        </p:txBody>
      </p:sp>
      <p:cxnSp>
        <p:nvCxnSpPr>
          <p:cNvPr id="691" name="Google Shape;691;p27"/>
          <p:cNvCxnSpPr>
            <a:stCxn id="690" idx="1"/>
          </p:cNvCxnSpPr>
          <p:nvPr/>
        </p:nvCxnSpPr>
        <p:spPr>
          <a:xfrm flipH="1">
            <a:off x="5390273" y="1614684"/>
            <a:ext cx="1002300" cy="583200"/>
          </a:xfrm>
          <a:prstGeom prst="bentConnector3">
            <a:avLst>
              <a:gd name="adj1" fmla="val 50000"/>
            </a:avLst>
          </a:prstGeom>
          <a:noFill/>
          <a:ln w="9525" cap="flat" cmpd="sng">
            <a:solidFill>
              <a:srgbClr val="008D8A"/>
            </a:solidFill>
            <a:prstDash val="solid"/>
            <a:round/>
            <a:headEnd type="none" w="sm" len="sm"/>
            <a:tailEnd type="diamond" w="sm" len="sm"/>
          </a:ln>
        </p:spPr>
      </p:cxnSp>
      <p:cxnSp>
        <p:nvCxnSpPr>
          <p:cNvPr id="692" name="Google Shape;692;p27"/>
          <p:cNvCxnSpPr/>
          <p:nvPr/>
        </p:nvCxnSpPr>
        <p:spPr>
          <a:xfrm flipH="1">
            <a:off x="5325773" y="3455146"/>
            <a:ext cx="1576500" cy="762000"/>
          </a:xfrm>
          <a:prstGeom prst="bentConnector3">
            <a:avLst>
              <a:gd name="adj1" fmla="val 43332"/>
            </a:avLst>
          </a:prstGeom>
          <a:noFill/>
          <a:ln w="9525" cap="flat" cmpd="sng">
            <a:solidFill>
              <a:srgbClr val="008D8A"/>
            </a:solidFill>
            <a:prstDash val="solid"/>
            <a:round/>
            <a:headEnd type="none" w="sm" len="sm"/>
            <a:tailEnd type="diamond" w="sm" len="sm"/>
          </a:ln>
        </p:spPr>
      </p:cxnSp>
      <p:pic>
        <p:nvPicPr>
          <p:cNvPr id="5" name="Audio 4">
            <a:hlinkClick r:id="" action="ppaction://media"/>
            <a:extLst>
              <a:ext uri="{FF2B5EF4-FFF2-40B4-BE49-F238E27FC236}">
                <a16:creationId xmlns:a16="http://schemas.microsoft.com/office/drawing/2014/main" id="{A178A377-5FFE-421E-8DDF-B617D4CEE3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263"/>
    </mc:Choice>
    <mc:Fallback xmlns="">
      <p:transition spd="slow" advTm="33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cxnSp>
        <p:nvCxnSpPr>
          <p:cNvPr id="697" name="Google Shape;697;p28"/>
          <p:cNvCxnSpPr/>
          <p:nvPr/>
        </p:nvCxnSpPr>
        <p:spPr>
          <a:xfrm>
            <a:off x="6017089" y="2104285"/>
            <a:ext cx="3126900" cy="0"/>
          </a:xfrm>
          <a:prstGeom prst="straightConnector1">
            <a:avLst/>
          </a:prstGeom>
          <a:noFill/>
          <a:ln w="9525" cap="flat" cmpd="sng">
            <a:solidFill>
              <a:schemeClr val="accent5"/>
            </a:solidFill>
            <a:prstDash val="solid"/>
            <a:round/>
            <a:headEnd type="diamond" w="med" len="med"/>
            <a:tailEnd type="none" w="med" len="med"/>
          </a:ln>
        </p:spPr>
      </p:cxnSp>
      <p:grpSp>
        <p:nvGrpSpPr>
          <p:cNvPr id="698" name="Google Shape;698;p28"/>
          <p:cNvGrpSpPr/>
          <p:nvPr/>
        </p:nvGrpSpPr>
        <p:grpSpPr>
          <a:xfrm>
            <a:off x="5640284" y="1850511"/>
            <a:ext cx="2367053" cy="3088955"/>
            <a:chOff x="905500" y="1465750"/>
            <a:chExt cx="444000" cy="579400"/>
          </a:xfrm>
        </p:grpSpPr>
        <p:sp>
          <p:nvSpPr>
            <p:cNvPr id="699" name="Google Shape;699;p28"/>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8"/>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8"/>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8"/>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8"/>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8"/>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8"/>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8"/>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8"/>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8"/>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8"/>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8"/>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8"/>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8"/>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8"/>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8"/>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8"/>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8"/>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28"/>
          <p:cNvSpPr txBox="1">
            <a:spLocks noGrp="1"/>
          </p:cNvSpPr>
          <p:nvPr>
            <p:ph type="subTitle" idx="4294967295"/>
          </p:nvPr>
        </p:nvSpPr>
        <p:spPr>
          <a:xfrm>
            <a:off x="597375" y="2549825"/>
            <a:ext cx="3503700" cy="1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rPr>
              <a:t>By answering this question we could employ targeted marketing activities directly on Airbnb’s website to entice newly registered users to book their first destination with Airbnb.</a:t>
            </a:r>
            <a:endParaRPr sz="1400">
              <a:solidFill>
                <a:srgbClr val="000000"/>
              </a:solidFill>
            </a:endParaRPr>
          </a:p>
          <a:p>
            <a:pPr marL="0" lvl="0" indent="0" algn="l" rtl="0">
              <a:lnSpc>
                <a:spcPct val="100000"/>
              </a:lnSpc>
              <a:spcBef>
                <a:spcPts val="0"/>
              </a:spcBef>
              <a:spcAft>
                <a:spcPts val="1600"/>
              </a:spcAft>
              <a:buNone/>
            </a:pPr>
            <a:endParaRPr/>
          </a:p>
        </p:txBody>
      </p:sp>
      <p:sp>
        <p:nvSpPr>
          <p:cNvPr id="752" name="Google Shape;752;p28"/>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Objective</a:t>
            </a:r>
            <a:endParaRPr/>
          </a:p>
        </p:txBody>
      </p:sp>
      <p:sp>
        <p:nvSpPr>
          <p:cNvPr id="753" name="Google Shape;753;p28"/>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txBox="1"/>
          <p:nvPr/>
        </p:nvSpPr>
        <p:spPr>
          <a:xfrm>
            <a:off x="597375" y="1296600"/>
            <a:ext cx="7410000" cy="72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i="1" dirty="0">
                <a:solidFill>
                  <a:schemeClr val="accent1"/>
                </a:solidFill>
                <a:latin typeface="Red Hat Display Medium"/>
                <a:ea typeface="Red Hat Display Medium"/>
                <a:cs typeface="Red Hat Display Medium"/>
                <a:sym typeface="Red Hat Display Medium"/>
              </a:rPr>
              <a:t>What factors, if any, are predictive of where an Airbnb’s users first stay will be? </a:t>
            </a:r>
            <a:r>
              <a:rPr lang="en-AU" sz="1600" i="1" dirty="0">
                <a:solidFill>
                  <a:schemeClr val="accent1"/>
                </a:solidFill>
                <a:latin typeface="Red Hat Display Medium"/>
                <a:ea typeface="Red Hat Display Medium"/>
                <a:cs typeface="Red Hat Display Medium"/>
                <a:sym typeface="Red Hat Display Medium"/>
              </a:rPr>
              <a:t>Can we accurately predict where a customer will go for their first </a:t>
            </a:r>
            <a:r>
              <a:rPr lang="en-AU" sz="1600" i="1" dirty="0" err="1">
                <a:solidFill>
                  <a:schemeClr val="accent1"/>
                </a:solidFill>
                <a:latin typeface="Red Hat Display Medium"/>
                <a:ea typeface="Red Hat Display Medium"/>
                <a:cs typeface="Red Hat Display Medium"/>
                <a:sym typeface="Red Hat Display Medium"/>
              </a:rPr>
              <a:t>AirBnB</a:t>
            </a:r>
            <a:r>
              <a:rPr lang="en-AU" sz="1600" i="1" dirty="0">
                <a:solidFill>
                  <a:schemeClr val="accent1"/>
                </a:solidFill>
                <a:latin typeface="Red Hat Display Medium"/>
                <a:ea typeface="Red Hat Display Medium"/>
                <a:cs typeface="Red Hat Display Medium"/>
                <a:sym typeface="Red Hat Display Medium"/>
              </a:rPr>
              <a:t> stay?</a:t>
            </a:r>
            <a:endParaRPr sz="1600" dirty="0">
              <a:solidFill>
                <a:schemeClr val="accent1"/>
              </a:solidFill>
              <a:latin typeface="Red Hat Display Medium"/>
              <a:ea typeface="Red Hat Display Medium"/>
              <a:cs typeface="Red Hat Display Medium"/>
              <a:sym typeface="Red Hat Display Medium"/>
            </a:endParaRPr>
          </a:p>
        </p:txBody>
      </p:sp>
      <p:pic>
        <p:nvPicPr>
          <p:cNvPr id="6" name="Audio 5">
            <a:hlinkClick r:id="" action="ppaction://media"/>
            <a:extLst>
              <a:ext uri="{FF2B5EF4-FFF2-40B4-BE49-F238E27FC236}">
                <a16:creationId xmlns:a16="http://schemas.microsoft.com/office/drawing/2014/main" id="{0AD74603-BC85-4B31-ABCA-9CA5961D9D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154"/>
    </mc:Choice>
    <mc:Fallback xmlns="">
      <p:transition spd="slow" advTm="3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9"/>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Environment</a:t>
            </a:r>
            <a:endParaRPr/>
          </a:p>
        </p:txBody>
      </p:sp>
      <p:sp>
        <p:nvSpPr>
          <p:cNvPr id="760" name="Google Shape;760;p29"/>
          <p:cNvSpPr txBox="1">
            <a:spLocks noGrp="1"/>
          </p:cNvSpPr>
          <p:nvPr>
            <p:ph type="subTitle" idx="1"/>
          </p:nvPr>
        </p:nvSpPr>
        <p:spPr>
          <a:xfrm>
            <a:off x="1888575" y="1652825"/>
            <a:ext cx="5590800"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Accommodation </a:t>
            </a:r>
            <a:r>
              <a:rPr lang="en-AU" dirty="0"/>
              <a:t>is</a:t>
            </a:r>
            <a:r>
              <a:rPr lang="en" dirty="0"/>
              <a:t> available in 34,000 cities and 190 countries on Airbnb, and guest arrivals grew 100 times from 2011 to 2016. </a:t>
            </a:r>
            <a:r>
              <a:rPr lang="en-AU" dirty="0"/>
              <a:t>Currently 2 million people stay in an </a:t>
            </a:r>
            <a:r>
              <a:rPr lang="en-AU" dirty="0" err="1"/>
              <a:t>AirBnB</a:t>
            </a:r>
            <a:r>
              <a:rPr lang="en-AU" dirty="0"/>
              <a:t> per night.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761" name="Google Shape;761;p29"/>
          <p:cNvSpPr txBox="1">
            <a:spLocks noGrp="1"/>
          </p:cNvSpPr>
          <p:nvPr>
            <p:ph type="ctrTitle"/>
          </p:nvPr>
        </p:nvSpPr>
        <p:spPr>
          <a:xfrm>
            <a:off x="1888575" y="1406325"/>
            <a:ext cx="41442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dirty="0" err="1"/>
              <a:t>AirBnb’s</a:t>
            </a:r>
            <a:r>
              <a:rPr lang="en-AU" dirty="0"/>
              <a:t> Context</a:t>
            </a:r>
            <a:endParaRPr dirty="0"/>
          </a:p>
        </p:txBody>
      </p:sp>
      <p:sp>
        <p:nvSpPr>
          <p:cNvPr id="762" name="Google Shape;762;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txBox="1">
            <a:spLocks noGrp="1"/>
          </p:cNvSpPr>
          <p:nvPr>
            <p:ph type="subTitle" idx="1"/>
          </p:nvPr>
        </p:nvSpPr>
        <p:spPr>
          <a:xfrm>
            <a:off x="1888575" y="4068174"/>
            <a:ext cx="4690800"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 58% of booking guests/hosts worldwide are millennials. 77% of guests choose </a:t>
            </a:r>
            <a:r>
              <a:rPr lang="en-AU" dirty="0" err="1"/>
              <a:t>AirBnB</a:t>
            </a:r>
            <a:r>
              <a:rPr lang="en-AU" dirty="0"/>
              <a:t> in order to ‘live like a local’. </a:t>
            </a:r>
            <a:endParaRPr dirty="0"/>
          </a:p>
        </p:txBody>
      </p:sp>
      <p:sp>
        <p:nvSpPr>
          <p:cNvPr id="764" name="Google Shape;764;p29"/>
          <p:cNvSpPr txBox="1">
            <a:spLocks noGrp="1"/>
          </p:cNvSpPr>
          <p:nvPr>
            <p:ph type="ctrTitle"/>
          </p:nvPr>
        </p:nvSpPr>
        <p:spPr>
          <a:xfrm>
            <a:off x="1888575" y="3821675"/>
            <a:ext cx="41442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dirty="0"/>
              <a:t>Demographic and cultural trends</a:t>
            </a:r>
            <a:endParaRPr dirty="0"/>
          </a:p>
        </p:txBody>
      </p:sp>
      <p:sp>
        <p:nvSpPr>
          <p:cNvPr id="765" name="Google Shape;765;p29"/>
          <p:cNvSpPr txBox="1">
            <a:spLocks noGrp="1"/>
          </p:cNvSpPr>
          <p:nvPr>
            <p:ph type="subTitle" idx="1"/>
          </p:nvPr>
        </p:nvSpPr>
        <p:spPr>
          <a:xfrm>
            <a:off x="1888575" y="3032925"/>
            <a:ext cx="4690800" cy="67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Rental search engine for short term accomodations </a:t>
            </a:r>
            <a:r>
              <a:rPr lang="en-AU" dirty="0"/>
              <a:t>is disrupting the hotel industry; In Europe, Airbnb is 8-17% cheaper than an average hotel’s daily rate.</a:t>
            </a:r>
            <a:endParaRPr dirty="0"/>
          </a:p>
        </p:txBody>
      </p:sp>
      <p:sp>
        <p:nvSpPr>
          <p:cNvPr id="766" name="Google Shape;766;p29"/>
          <p:cNvSpPr txBox="1">
            <a:spLocks noGrp="1"/>
          </p:cNvSpPr>
          <p:nvPr>
            <p:ph type="ctrTitle"/>
          </p:nvPr>
        </p:nvSpPr>
        <p:spPr>
          <a:xfrm>
            <a:off x="1888575" y="2786425"/>
            <a:ext cx="41442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Competitive Forces</a:t>
            </a:r>
            <a:endParaRPr dirty="0"/>
          </a:p>
        </p:txBody>
      </p:sp>
      <p:grpSp>
        <p:nvGrpSpPr>
          <p:cNvPr id="767" name="Google Shape;767;p29"/>
          <p:cNvGrpSpPr/>
          <p:nvPr/>
        </p:nvGrpSpPr>
        <p:grpSpPr>
          <a:xfrm>
            <a:off x="861849" y="1598674"/>
            <a:ext cx="621014" cy="619474"/>
            <a:chOff x="847400" y="1503588"/>
            <a:chExt cx="342496" cy="341553"/>
          </a:xfrm>
        </p:grpSpPr>
        <p:sp>
          <p:nvSpPr>
            <p:cNvPr id="768" name="Google Shape;768;p29"/>
            <p:cNvSpPr/>
            <p:nvPr/>
          </p:nvSpPr>
          <p:spPr>
            <a:xfrm>
              <a:off x="989998" y="1503588"/>
              <a:ext cx="57300" cy="31487"/>
            </a:xfrm>
            <a:custGeom>
              <a:avLst/>
              <a:gdLst/>
              <a:ahLst/>
              <a:cxnLst/>
              <a:rect l="l" t="t" r="r" b="b"/>
              <a:pathLst>
                <a:path w="3827" h="2103" extrusionOk="0">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a:off x="1025572" y="1503588"/>
              <a:ext cx="21725" cy="31487"/>
            </a:xfrm>
            <a:custGeom>
              <a:avLst/>
              <a:gdLst/>
              <a:ahLst/>
              <a:cxnLst/>
              <a:rect l="l" t="t" r="r" b="b"/>
              <a:pathLst>
                <a:path w="1451" h="2103" extrusionOk="0">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867538" y="1552368"/>
              <a:ext cx="302220" cy="183233"/>
            </a:xfrm>
            <a:custGeom>
              <a:avLst/>
              <a:gdLst/>
              <a:ahLst/>
              <a:cxnLst/>
              <a:rect l="l" t="t" r="r" b="b"/>
              <a:pathLst>
                <a:path w="20185" h="12238" extrusionOk="0">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1149275" y="1552368"/>
              <a:ext cx="20482" cy="183233"/>
            </a:xfrm>
            <a:custGeom>
              <a:avLst/>
              <a:gdLst/>
              <a:ahLst/>
              <a:cxnLst/>
              <a:rect l="l" t="t" r="r" b="b"/>
              <a:pathLst>
                <a:path w="1368" h="12238" extrusionOk="0">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847400" y="1524984"/>
              <a:ext cx="342496" cy="37476"/>
            </a:xfrm>
            <a:custGeom>
              <a:avLst/>
              <a:gdLst/>
              <a:ahLst/>
              <a:cxnLst/>
              <a:rect l="l" t="t" r="r" b="b"/>
              <a:pathLst>
                <a:path w="22875" h="2503" extrusionOk="0">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950964" y="1790042"/>
              <a:ext cx="135366" cy="31487"/>
            </a:xfrm>
            <a:custGeom>
              <a:avLst/>
              <a:gdLst/>
              <a:ahLst/>
              <a:cxnLst/>
              <a:rect l="l" t="t" r="r" b="b"/>
              <a:pathLst>
                <a:path w="9041" h="2103" extrusionOk="0">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911931" y="1752581"/>
              <a:ext cx="82798" cy="92560"/>
            </a:xfrm>
            <a:custGeom>
              <a:avLst/>
              <a:gdLst/>
              <a:ahLst/>
              <a:cxnLst/>
              <a:rect l="l" t="t" r="r" b="b"/>
              <a:pathLst>
                <a:path w="5530" h="6182" extrusionOk="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1041623" y="1752850"/>
              <a:ext cx="83741" cy="92290"/>
            </a:xfrm>
            <a:custGeom>
              <a:avLst/>
              <a:gdLst/>
              <a:ahLst/>
              <a:cxnLst/>
              <a:rect l="l" t="t" r="r" b="b"/>
              <a:pathLst>
                <a:path w="5593" h="6164" extrusionOk="0">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a:off x="949392" y="1752850"/>
              <a:ext cx="46535" cy="20198"/>
            </a:xfrm>
            <a:custGeom>
              <a:avLst/>
              <a:gdLst/>
              <a:ahLst/>
              <a:cxnLst/>
              <a:rect l="l" t="t" r="r" b="b"/>
              <a:pathLst>
                <a:path w="3108" h="1349" extrusionOk="0">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a:off x="1041623" y="1752850"/>
              <a:ext cx="46280" cy="20198"/>
            </a:xfrm>
            <a:custGeom>
              <a:avLst/>
              <a:gdLst/>
              <a:ahLst/>
              <a:cxnLst/>
              <a:rect l="l" t="t" r="r" b="b"/>
              <a:pathLst>
                <a:path w="3091" h="1349" extrusionOk="0">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847400" y="1725510"/>
              <a:ext cx="342496" cy="37162"/>
            </a:xfrm>
            <a:custGeom>
              <a:avLst/>
              <a:gdLst/>
              <a:ahLst/>
              <a:cxnLst/>
              <a:rect l="l" t="t" r="r" b="b"/>
              <a:pathLst>
                <a:path w="22875" h="2482" extrusionOk="0">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a:off x="1168799" y="1524984"/>
              <a:ext cx="21096" cy="37476"/>
            </a:xfrm>
            <a:custGeom>
              <a:avLst/>
              <a:gdLst/>
              <a:ahLst/>
              <a:cxnLst/>
              <a:rect l="l" t="t" r="r" b="b"/>
              <a:pathLst>
                <a:path w="1409" h="2503" extrusionOk="0">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1168799" y="1725510"/>
              <a:ext cx="21096" cy="37162"/>
            </a:xfrm>
            <a:custGeom>
              <a:avLst/>
              <a:gdLst/>
              <a:ahLst/>
              <a:cxnLst/>
              <a:rect l="l" t="t" r="r" b="b"/>
              <a:pathLst>
                <a:path w="1409" h="2482" extrusionOk="0">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046339" y="1601703"/>
              <a:ext cx="47418" cy="50787"/>
            </a:xfrm>
            <a:custGeom>
              <a:avLst/>
              <a:gdLst/>
              <a:ahLst/>
              <a:cxnLst/>
              <a:rect l="l" t="t" r="r" b="b"/>
              <a:pathLst>
                <a:path w="3167" h="3392" extrusionOk="0">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990567" y="1630091"/>
              <a:ext cx="48556" cy="29331"/>
            </a:xfrm>
            <a:custGeom>
              <a:avLst/>
              <a:gdLst/>
              <a:ahLst/>
              <a:cxnLst/>
              <a:rect l="l" t="t" r="r" b="b"/>
              <a:pathLst>
                <a:path w="3243" h="1959" extrusionOk="0">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a:off x="940573" y="1633983"/>
              <a:ext cx="44543" cy="51565"/>
            </a:xfrm>
            <a:custGeom>
              <a:avLst/>
              <a:gdLst/>
              <a:ahLst/>
              <a:cxnLst/>
              <a:rect l="l" t="t" r="r" b="b"/>
              <a:pathLst>
                <a:path w="2975" h="3444" extrusionOk="0">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912560" y="1673256"/>
              <a:ext cx="45966" cy="39408"/>
            </a:xfrm>
            <a:custGeom>
              <a:avLst/>
              <a:gdLst/>
              <a:ahLst/>
              <a:cxnLst/>
              <a:rect l="l" t="t" r="r" b="b"/>
              <a:pathLst>
                <a:path w="3070" h="2632" extrusionOk="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960502" y="1606823"/>
              <a:ext cx="45876" cy="39318"/>
            </a:xfrm>
            <a:custGeom>
              <a:avLst/>
              <a:gdLst/>
              <a:ahLst/>
              <a:cxnLst/>
              <a:rect l="l" t="t" r="r" b="b"/>
              <a:pathLst>
                <a:path w="3064" h="2626" extrusionOk="0">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1019269" y="1640197"/>
              <a:ext cx="45981" cy="39423"/>
            </a:xfrm>
            <a:custGeom>
              <a:avLst/>
              <a:gdLst/>
              <a:ahLst/>
              <a:cxnLst/>
              <a:rect l="l" t="t" r="r" b="b"/>
              <a:pathLst>
                <a:path w="3071" h="2633" extrusionOk="0">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067750" y="1575037"/>
              <a:ext cx="46280" cy="39318"/>
            </a:xfrm>
            <a:custGeom>
              <a:avLst/>
              <a:gdLst/>
              <a:ahLst/>
              <a:cxnLst/>
              <a:rect l="l" t="t" r="r" b="b"/>
              <a:pathLst>
                <a:path w="3091" h="2626" extrusionOk="0">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a:off x="907455" y="3925274"/>
            <a:ext cx="529794" cy="631620"/>
            <a:chOff x="3082075" y="2871805"/>
            <a:chExt cx="318884" cy="379807"/>
          </a:xfrm>
        </p:grpSpPr>
        <p:sp>
          <p:nvSpPr>
            <p:cNvPr id="789" name="Google Shape;789;p29"/>
            <p:cNvSpPr/>
            <p:nvPr/>
          </p:nvSpPr>
          <p:spPr>
            <a:xfrm>
              <a:off x="3105357" y="2915584"/>
              <a:ext cx="248708" cy="281887"/>
            </a:xfrm>
            <a:custGeom>
              <a:avLst/>
              <a:gdLst/>
              <a:ahLst/>
              <a:cxnLst/>
              <a:rect l="l" t="t" r="r" b="b"/>
              <a:pathLst>
                <a:path w="16611" h="18827" extrusionOk="0">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3210180" y="2990956"/>
              <a:ext cx="62974" cy="68005"/>
            </a:xfrm>
            <a:custGeom>
              <a:avLst/>
              <a:gdLst/>
              <a:ahLst/>
              <a:cxnLst/>
              <a:rect l="l" t="t" r="r" b="b"/>
              <a:pathLst>
                <a:path w="4206" h="4542" extrusionOk="0">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3241667" y="3020542"/>
              <a:ext cx="31487" cy="163709"/>
            </a:xfrm>
            <a:custGeom>
              <a:avLst/>
              <a:gdLst/>
              <a:ahLst/>
              <a:cxnLst/>
              <a:rect l="l" t="t" r="r" b="b"/>
              <a:pathLst>
                <a:path w="2103" h="10934" extrusionOk="0">
                  <a:moveTo>
                    <a:pt x="2103" y="1"/>
                  </a:moveTo>
                  <a:cubicBezTo>
                    <a:pt x="1556" y="232"/>
                    <a:pt x="967" y="379"/>
                    <a:pt x="358" y="421"/>
                  </a:cubicBezTo>
                  <a:lnTo>
                    <a:pt x="0" y="421"/>
                  </a:lnTo>
                  <a:lnTo>
                    <a:pt x="0" y="10933"/>
                  </a:lnTo>
                  <a:lnTo>
                    <a:pt x="2103" y="10933"/>
                  </a:lnTo>
                  <a:lnTo>
                    <a:pt x="210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3210180" y="3020542"/>
              <a:ext cx="31502" cy="163709"/>
            </a:xfrm>
            <a:custGeom>
              <a:avLst/>
              <a:gdLst/>
              <a:ahLst/>
              <a:cxnLst/>
              <a:rect l="l" t="t" r="r" b="b"/>
              <a:pathLst>
                <a:path w="2104" h="10934" extrusionOk="0">
                  <a:moveTo>
                    <a:pt x="1" y="1"/>
                  </a:moveTo>
                  <a:lnTo>
                    <a:pt x="1" y="10933"/>
                  </a:lnTo>
                  <a:lnTo>
                    <a:pt x="2103" y="10933"/>
                  </a:lnTo>
                  <a:lnTo>
                    <a:pt x="2103" y="421"/>
                  </a:lnTo>
                  <a:lnTo>
                    <a:pt x="1746" y="421"/>
                  </a:lnTo>
                  <a:cubicBezTo>
                    <a:pt x="1136" y="379"/>
                    <a:pt x="548" y="232"/>
                    <a:pt x="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3236307" y="3026845"/>
              <a:ext cx="10720" cy="157406"/>
            </a:xfrm>
            <a:custGeom>
              <a:avLst/>
              <a:gdLst/>
              <a:ahLst/>
              <a:cxnLst/>
              <a:rect l="l" t="t" r="r" b="b"/>
              <a:pathLst>
                <a:path w="716" h="10513" extrusionOk="0">
                  <a:moveTo>
                    <a:pt x="1" y="0"/>
                  </a:moveTo>
                  <a:lnTo>
                    <a:pt x="1" y="10512"/>
                  </a:lnTo>
                  <a:lnTo>
                    <a:pt x="716" y="10512"/>
                  </a:lnTo>
                  <a:lnTo>
                    <a:pt x="7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3224673" y="2973318"/>
              <a:ext cx="33688" cy="30080"/>
            </a:xfrm>
            <a:custGeom>
              <a:avLst/>
              <a:gdLst/>
              <a:ahLst/>
              <a:cxnLst/>
              <a:rect l="l" t="t" r="r" b="b"/>
              <a:pathLst>
                <a:path w="2250" h="2009" extrusionOk="0">
                  <a:moveTo>
                    <a:pt x="1135" y="1"/>
                  </a:moveTo>
                  <a:lnTo>
                    <a:pt x="0" y="1662"/>
                  </a:lnTo>
                  <a:cubicBezTo>
                    <a:pt x="336" y="1893"/>
                    <a:pt x="731" y="2009"/>
                    <a:pt x="1125" y="2009"/>
                  </a:cubicBezTo>
                  <a:cubicBezTo>
                    <a:pt x="1519" y="2009"/>
                    <a:pt x="1913" y="1893"/>
                    <a:pt x="2250" y="1662"/>
                  </a:cubicBezTo>
                  <a:lnTo>
                    <a:pt x="11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3255651" y="2935558"/>
              <a:ext cx="81720" cy="99477"/>
            </a:xfrm>
            <a:custGeom>
              <a:avLst/>
              <a:gdLst/>
              <a:ahLst/>
              <a:cxnLst/>
              <a:rect l="l" t="t" r="r" b="b"/>
              <a:pathLst>
                <a:path w="5458" h="6644" extrusionOk="0">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3230752" y="2932399"/>
              <a:ext cx="25304" cy="13880"/>
            </a:xfrm>
            <a:custGeom>
              <a:avLst/>
              <a:gdLst/>
              <a:ahLst/>
              <a:cxnLst/>
              <a:rect l="l" t="t" r="r" b="b"/>
              <a:pathLst>
                <a:path w="1690" h="927" extrusionOk="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3374817" y="3024629"/>
              <a:ext cx="26142" cy="10091"/>
            </a:xfrm>
            <a:custGeom>
              <a:avLst/>
              <a:gdLst/>
              <a:ahLst/>
              <a:cxnLst/>
              <a:rect l="l" t="t" r="r" b="b"/>
              <a:pathLst>
                <a:path w="1746" h="674" extrusionOk="0">
                  <a:moveTo>
                    <a:pt x="463" y="1"/>
                  </a:moveTo>
                  <a:cubicBezTo>
                    <a:pt x="1" y="1"/>
                    <a:pt x="1" y="674"/>
                    <a:pt x="463" y="674"/>
                  </a:cubicBezTo>
                  <a:lnTo>
                    <a:pt x="1283" y="674"/>
                  </a:lnTo>
                  <a:cubicBezTo>
                    <a:pt x="1746" y="674"/>
                    <a:pt x="1746" y="1"/>
                    <a:pt x="1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3082075" y="3024629"/>
              <a:ext cx="26142" cy="10091"/>
            </a:xfrm>
            <a:custGeom>
              <a:avLst/>
              <a:gdLst/>
              <a:ahLst/>
              <a:cxnLst/>
              <a:rect l="l" t="t" r="r" b="b"/>
              <a:pathLst>
                <a:path w="1746" h="674" extrusionOk="0">
                  <a:moveTo>
                    <a:pt x="463" y="1"/>
                  </a:moveTo>
                  <a:cubicBezTo>
                    <a:pt x="0" y="1"/>
                    <a:pt x="0" y="674"/>
                    <a:pt x="463" y="674"/>
                  </a:cubicBezTo>
                  <a:lnTo>
                    <a:pt x="1283" y="674"/>
                  </a:lnTo>
                  <a:cubicBezTo>
                    <a:pt x="1745" y="674"/>
                    <a:pt x="1745" y="1"/>
                    <a:pt x="12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3355623" y="2948000"/>
              <a:ext cx="25528" cy="16844"/>
            </a:xfrm>
            <a:custGeom>
              <a:avLst/>
              <a:gdLst/>
              <a:ahLst/>
              <a:cxnLst/>
              <a:rect l="l" t="t" r="r" b="b"/>
              <a:pathLst>
                <a:path w="1705" h="1125" extrusionOk="0">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a:off x="3102213" y="3094371"/>
              <a:ext cx="25528" cy="16844"/>
            </a:xfrm>
            <a:custGeom>
              <a:avLst/>
              <a:gdLst/>
              <a:ahLst/>
              <a:cxnLst/>
              <a:rect l="l" t="t" r="r" b="b"/>
              <a:pathLst>
                <a:path w="1705" h="1125" extrusionOk="0">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9"/>
            <p:cNvSpPr/>
            <p:nvPr/>
          </p:nvSpPr>
          <p:spPr>
            <a:xfrm>
              <a:off x="3305001" y="2892257"/>
              <a:ext cx="19629" cy="20976"/>
            </a:xfrm>
            <a:custGeom>
              <a:avLst/>
              <a:gdLst/>
              <a:ahLst/>
              <a:cxnLst/>
              <a:rect l="l" t="t" r="r" b="b"/>
              <a:pathLst>
                <a:path w="1311" h="1401" extrusionOk="0">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9"/>
            <p:cNvSpPr/>
            <p:nvPr/>
          </p:nvSpPr>
          <p:spPr>
            <a:xfrm>
              <a:off x="3236307" y="2871805"/>
              <a:ext cx="10406" cy="22833"/>
            </a:xfrm>
            <a:custGeom>
              <a:avLst/>
              <a:gdLst/>
              <a:ahLst/>
              <a:cxnLst/>
              <a:rect l="l" t="t" r="r" b="b"/>
              <a:pathLst>
                <a:path w="695" h="1525" extrusionOk="0">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a:off x="3158405" y="2892257"/>
              <a:ext cx="19689" cy="21276"/>
            </a:xfrm>
            <a:custGeom>
              <a:avLst/>
              <a:gdLst/>
              <a:ahLst/>
              <a:cxnLst/>
              <a:rect l="l" t="t" r="r" b="b"/>
              <a:pathLst>
                <a:path w="1315" h="1421" extrusionOk="0">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a:off x="3101884" y="2948000"/>
              <a:ext cx="25528" cy="16844"/>
            </a:xfrm>
            <a:custGeom>
              <a:avLst/>
              <a:gdLst/>
              <a:ahLst/>
              <a:cxnLst/>
              <a:rect l="l" t="t" r="r" b="b"/>
              <a:pathLst>
                <a:path w="1705" h="1125" extrusionOk="0">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a:off x="3355278" y="3094371"/>
              <a:ext cx="25543" cy="16844"/>
            </a:xfrm>
            <a:custGeom>
              <a:avLst/>
              <a:gdLst/>
              <a:ahLst/>
              <a:cxnLst/>
              <a:rect l="l" t="t" r="r" b="b"/>
              <a:pathLst>
                <a:path w="1706" h="1125" extrusionOk="0">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a:off x="3223401" y="3230187"/>
              <a:ext cx="36533" cy="21426"/>
            </a:xfrm>
            <a:custGeom>
              <a:avLst/>
              <a:gdLst/>
              <a:ahLst/>
              <a:cxnLst/>
              <a:rect l="l" t="t" r="r" b="b"/>
              <a:pathLst>
                <a:path w="2440" h="1431" extrusionOk="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a:off x="3188470" y="3173531"/>
              <a:ext cx="106095" cy="61088"/>
            </a:xfrm>
            <a:custGeom>
              <a:avLst/>
              <a:gdLst/>
              <a:ahLst/>
              <a:cxnLst/>
              <a:rect l="l" t="t" r="r" b="b"/>
              <a:pathLst>
                <a:path w="7086" h="4080" extrusionOk="0">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solidFill>
              <a:srgbClr val="E2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a:off x="3188470" y="3191153"/>
              <a:ext cx="106095" cy="13865"/>
            </a:xfrm>
            <a:custGeom>
              <a:avLst/>
              <a:gdLst/>
              <a:ahLst/>
              <a:cxnLst/>
              <a:rect l="l" t="t" r="r" b="b"/>
              <a:pathLst>
                <a:path w="7086" h="926" extrusionOk="0">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9"/>
          <p:cNvGrpSpPr/>
          <p:nvPr/>
        </p:nvGrpSpPr>
        <p:grpSpPr>
          <a:xfrm>
            <a:off x="986833" y="2825595"/>
            <a:ext cx="371071" cy="640170"/>
            <a:chOff x="2483025" y="4268679"/>
            <a:chExt cx="202428" cy="349114"/>
          </a:xfrm>
        </p:grpSpPr>
        <p:sp>
          <p:nvSpPr>
            <p:cNvPr id="810" name="Google Shape;810;p29"/>
            <p:cNvSpPr/>
            <p:nvPr/>
          </p:nvSpPr>
          <p:spPr>
            <a:xfrm>
              <a:off x="2497818" y="4274339"/>
              <a:ext cx="172528" cy="337780"/>
            </a:xfrm>
            <a:custGeom>
              <a:avLst/>
              <a:gdLst/>
              <a:ahLst/>
              <a:cxnLst/>
              <a:rect l="l" t="t" r="r" b="b"/>
              <a:pathLst>
                <a:path w="11523" h="22560" extrusionOk="0">
                  <a:moveTo>
                    <a:pt x="1" y="1"/>
                  </a:moveTo>
                  <a:lnTo>
                    <a:pt x="1" y="5719"/>
                  </a:lnTo>
                  <a:cubicBezTo>
                    <a:pt x="1" y="8326"/>
                    <a:pt x="1746" y="10597"/>
                    <a:pt x="4248" y="11291"/>
                  </a:cubicBezTo>
                  <a:cubicBezTo>
                    <a:pt x="1746" y="11964"/>
                    <a:pt x="1" y="14234"/>
                    <a:pt x="1" y="16841"/>
                  </a:cubicBezTo>
                  <a:lnTo>
                    <a:pt x="1" y="22560"/>
                  </a:lnTo>
                  <a:lnTo>
                    <a:pt x="11522" y="22560"/>
                  </a:lnTo>
                  <a:lnTo>
                    <a:pt x="11522" y="16841"/>
                  </a:lnTo>
                  <a:cubicBezTo>
                    <a:pt x="11522" y="14234"/>
                    <a:pt x="9798" y="11964"/>
                    <a:pt x="7296" y="11291"/>
                  </a:cubicBezTo>
                  <a:cubicBezTo>
                    <a:pt x="9798" y="10597"/>
                    <a:pt x="11522" y="8326"/>
                    <a:pt x="11522" y="5719"/>
                  </a:cubicBezTo>
                  <a:lnTo>
                    <a:pt x="115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a:off x="2599811" y="4274339"/>
              <a:ext cx="76195" cy="337780"/>
            </a:xfrm>
            <a:custGeom>
              <a:avLst/>
              <a:gdLst/>
              <a:ahLst/>
              <a:cxnLst/>
              <a:rect l="l" t="t" r="r" b="b"/>
              <a:pathLst>
                <a:path w="5089" h="22560" extrusionOk="0">
                  <a:moveTo>
                    <a:pt x="4332" y="1"/>
                  </a:moveTo>
                  <a:lnTo>
                    <a:pt x="4332" y="5719"/>
                  </a:lnTo>
                  <a:cubicBezTo>
                    <a:pt x="4311" y="8137"/>
                    <a:pt x="2713" y="10261"/>
                    <a:pt x="379" y="10912"/>
                  </a:cubicBezTo>
                  <a:cubicBezTo>
                    <a:pt x="1" y="11018"/>
                    <a:pt x="1" y="11543"/>
                    <a:pt x="379" y="11648"/>
                  </a:cubicBezTo>
                  <a:cubicBezTo>
                    <a:pt x="2713" y="12300"/>
                    <a:pt x="4311" y="14423"/>
                    <a:pt x="4332" y="16841"/>
                  </a:cubicBezTo>
                  <a:lnTo>
                    <a:pt x="4332" y="22560"/>
                  </a:lnTo>
                  <a:lnTo>
                    <a:pt x="5068" y="22560"/>
                  </a:lnTo>
                  <a:lnTo>
                    <a:pt x="5068" y="16841"/>
                  </a:lnTo>
                  <a:cubicBezTo>
                    <a:pt x="5068" y="14465"/>
                    <a:pt x="3701" y="12300"/>
                    <a:pt x="1557" y="11291"/>
                  </a:cubicBezTo>
                  <a:cubicBezTo>
                    <a:pt x="3701" y="10261"/>
                    <a:pt x="5089" y="8116"/>
                    <a:pt x="5089" y="5719"/>
                  </a:cubicBezTo>
                  <a:lnTo>
                    <a:pt x="5089" y="1"/>
                  </a:lnTo>
                  <a:close/>
                </a:path>
              </a:pathLst>
            </a:custGeom>
            <a:solidFill>
              <a:srgbClr val="FC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a:off x="2492159" y="4274339"/>
              <a:ext cx="76195" cy="337780"/>
            </a:xfrm>
            <a:custGeom>
              <a:avLst/>
              <a:gdLst/>
              <a:ahLst/>
              <a:cxnLst/>
              <a:rect l="l" t="t" r="r" b="b"/>
              <a:pathLst>
                <a:path w="5089" h="22560" extrusionOk="0">
                  <a:moveTo>
                    <a:pt x="0" y="1"/>
                  </a:moveTo>
                  <a:lnTo>
                    <a:pt x="0" y="5719"/>
                  </a:lnTo>
                  <a:cubicBezTo>
                    <a:pt x="21" y="8095"/>
                    <a:pt x="1388" y="10261"/>
                    <a:pt x="3533" y="11291"/>
                  </a:cubicBezTo>
                  <a:cubicBezTo>
                    <a:pt x="1388" y="12300"/>
                    <a:pt x="21" y="14465"/>
                    <a:pt x="0" y="16841"/>
                  </a:cubicBezTo>
                  <a:lnTo>
                    <a:pt x="0" y="22560"/>
                  </a:lnTo>
                  <a:lnTo>
                    <a:pt x="757" y="22560"/>
                  </a:lnTo>
                  <a:lnTo>
                    <a:pt x="757" y="16841"/>
                  </a:lnTo>
                  <a:cubicBezTo>
                    <a:pt x="757" y="14402"/>
                    <a:pt x="2376" y="12279"/>
                    <a:pt x="4710" y="11648"/>
                  </a:cubicBezTo>
                  <a:cubicBezTo>
                    <a:pt x="5088" y="11543"/>
                    <a:pt x="5088" y="11018"/>
                    <a:pt x="4710" y="10912"/>
                  </a:cubicBezTo>
                  <a:cubicBezTo>
                    <a:pt x="2376" y="10282"/>
                    <a:pt x="757" y="8158"/>
                    <a:pt x="757" y="5719"/>
                  </a:cubicBezTo>
                  <a:lnTo>
                    <a:pt x="757" y="1"/>
                  </a:lnTo>
                  <a:close/>
                </a:path>
              </a:pathLst>
            </a:custGeom>
            <a:solidFill>
              <a:srgbClr val="FC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a:off x="2483025" y="4606444"/>
              <a:ext cx="202428" cy="11349"/>
            </a:xfrm>
            <a:custGeom>
              <a:avLst/>
              <a:gdLst/>
              <a:ahLst/>
              <a:cxnLst/>
              <a:rect l="l" t="t" r="r" b="b"/>
              <a:pathLst>
                <a:path w="13520" h="758" extrusionOk="0">
                  <a:moveTo>
                    <a:pt x="484" y="0"/>
                  </a:moveTo>
                  <a:cubicBezTo>
                    <a:pt x="1" y="0"/>
                    <a:pt x="1" y="757"/>
                    <a:pt x="484" y="757"/>
                  </a:cubicBezTo>
                  <a:lnTo>
                    <a:pt x="13015" y="757"/>
                  </a:lnTo>
                  <a:cubicBezTo>
                    <a:pt x="13519" y="757"/>
                    <a:pt x="13519" y="0"/>
                    <a:pt x="130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a:off x="2483025" y="4268679"/>
              <a:ext cx="202428" cy="11349"/>
            </a:xfrm>
            <a:custGeom>
              <a:avLst/>
              <a:gdLst/>
              <a:ahLst/>
              <a:cxnLst/>
              <a:rect l="l" t="t" r="r" b="b"/>
              <a:pathLst>
                <a:path w="13520" h="758" extrusionOk="0">
                  <a:moveTo>
                    <a:pt x="484" y="0"/>
                  </a:moveTo>
                  <a:cubicBezTo>
                    <a:pt x="1" y="0"/>
                    <a:pt x="1" y="757"/>
                    <a:pt x="484" y="757"/>
                  </a:cubicBezTo>
                  <a:lnTo>
                    <a:pt x="13015" y="757"/>
                  </a:lnTo>
                  <a:cubicBezTo>
                    <a:pt x="13519" y="757"/>
                    <a:pt x="13519" y="0"/>
                    <a:pt x="130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a:off x="2520487" y="4378847"/>
              <a:ext cx="127506" cy="210933"/>
            </a:xfrm>
            <a:custGeom>
              <a:avLst/>
              <a:gdLst/>
              <a:ahLst/>
              <a:cxnLst/>
              <a:rect l="l" t="t" r="r" b="b"/>
              <a:pathLst>
                <a:path w="8516" h="14088" extrusionOk="0">
                  <a:moveTo>
                    <a:pt x="190" y="1"/>
                  </a:moveTo>
                  <a:cubicBezTo>
                    <a:pt x="610" y="1388"/>
                    <a:pt x="1725" y="2482"/>
                    <a:pt x="3133" y="2860"/>
                  </a:cubicBezTo>
                  <a:cubicBezTo>
                    <a:pt x="3365" y="2923"/>
                    <a:pt x="3617" y="2965"/>
                    <a:pt x="3869" y="2986"/>
                  </a:cubicBezTo>
                  <a:lnTo>
                    <a:pt x="3869" y="7927"/>
                  </a:lnTo>
                  <a:cubicBezTo>
                    <a:pt x="1683" y="8116"/>
                    <a:pt x="1" y="9966"/>
                    <a:pt x="1" y="12153"/>
                  </a:cubicBezTo>
                  <a:lnTo>
                    <a:pt x="1" y="14087"/>
                  </a:lnTo>
                  <a:lnTo>
                    <a:pt x="8515" y="14087"/>
                  </a:lnTo>
                  <a:lnTo>
                    <a:pt x="8515" y="12174"/>
                  </a:lnTo>
                  <a:cubicBezTo>
                    <a:pt x="8515" y="9966"/>
                    <a:pt x="6834" y="8116"/>
                    <a:pt x="4626" y="7927"/>
                  </a:cubicBezTo>
                  <a:lnTo>
                    <a:pt x="4626" y="2986"/>
                  </a:lnTo>
                  <a:cubicBezTo>
                    <a:pt x="4878" y="2965"/>
                    <a:pt x="5131" y="2923"/>
                    <a:pt x="5383" y="2860"/>
                  </a:cubicBezTo>
                  <a:cubicBezTo>
                    <a:pt x="6770" y="2461"/>
                    <a:pt x="7885" y="1388"/>
                    <a:pt x="8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Audio 3">
            <a:hlinkClick r:id="" action="ppaction://media"/>
            <a:extLst>
              <a:ext uri="{FF2B5EF4-FFF2-40B4-BE49-F238E27FC236}">
                <a16:creationId xmlns:a16="http://schemas.microsoft.com/office/drawing/2014/main" id="{1AF5EBD1-578D-4693-85F5-0F634E7E97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013"/>
    </mc:Choice>
    <mc:Fallback xmlns="">
      <p:transition spd="slow" advTm="24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820" name="Google Shape;820;p30"/>
          <p:cNvGrpSpPr/>
          <p:nvPr/>
        </p:nvGrpSpPr>
        <p:grpSpPr>
          <a:xfrm flipH="1">
            <a:off x="484400" y="647492"/>
            <a:ext cx="4223974" cy="3785488"/>
            <a:chOff x="4177618" y="768600"/>
            <a:chExt cx="3053107" cy="2025300"/>
          </a:xfrm>
        </p:grpSpPr>
        <p:sp>
          <p:nvSpPr>
            <p:cNvPr id="821" name="Google Shape;821;p30"/>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0"/>
          <p:cNvSpPr txBox="1">
            <a:spLocks noGrp="1"/>
          </p:cNvSpPr>
          <p:nvPr>
            <p:ph type="ctrTitle"/>
          </p:nvPr>
        </p:nvSpPr>
        <p:spPr>
          <a:xfrm flipH="1">
            <a:off x="4135498" y="1419700"/>
            <a:ext cx="4454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Methodology</a:t>
            </a:r>
            <a:endParaRPr sz="4500"/>
          </a:p>
        </p:txBody>
      </p:sp>
      <p:sp>
        <p:nvSpPr>
          <p:cNvPr id="824" name="Google Shape;824;p30"/>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02</a:t>
            </a:r>
            <a:endParaRPr sz="12000"/>
          </a:p>
        </p:txBody>
      </p:sp>
      <p:pic>
        <p:nvPicPr>
          <p:cNvPr id="4" name="Audio 3">
            <a:hlinkClick r:id="" action="ppaction://media"/>
            <a:extLst>
              <a:ext uri="{FF2B5EF4-FFF2-40B4-BE49-F238E27FC236}">
                <a16:creationId xmlns:a16="http://schemas.microsoft.com/office/drawing/2014/main" id="{DF8785F2-7197-4584-BF97-89EC06A395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81"/>
    </mc:Choice>
    <mc:Fallback xmlns="">
      <p:transition spd="slow" advTm="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1"/>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Database </a:t>
            </a:r>
            <a:endParaRPr/>
          </a:p>
        </p:txBody>
      </p:sp>
      <p:sp>
        <p:nvSpPr>
          <p:cNvPr id="832" name="Google Shape;832;p31"/>
          <p:cNvSpPr/>
          <p:nvPr/>
        </p:nvSpPr>
        <p:spPr>
          <a:xfrm>
            <a:off x="7200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txBox="1">
            <a:spLocks noGrp="1"/>
          </p:cNvSpPr>
          <p:nvPr>
            <p:ph type="ctrTitle"/>
          </p:nvPr>
        </p:nvSpPr>
        <p:spPr>
          <a:xfrm>
            <a:off x="284800" y="2046625"/>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p:txBody>
      </p:sp>
      <p:cxnSp>
        <p:nvCxnSpPr>
          <p:cNvPr id="835" name="Google Shape;835;p31"/>
          <p:cNvCxnSpPr/>
          <p:nvPr/>
        </p:nvCxnSpPr>
        <p:spPr>
          <a:xfrm>
            <a:off x="-2513100" y="4966575"/>
            <a:ext cx="3659700" cy="21000"/>
          </a:xfrm>
          <a:prstGeom prst="straightConnector1">
            <a:avLst/>
          </a:prstGeom>
          <a:noFill/>
          <a:ln w="9525" cap="flat" cmpd="sng">
            <a:solidFill>
              <a:schemeClr val="accent5"/>
            </a:solidFill>
            <a:prstDash val="solid"/>
            <a:round/>
            <a:headEnd type="none" w="med" len="med"/>
            <a:tailEnd type="diamond" w="med" len="med"/>
          </a:ln>
        </p:spPr>
      </p:cxnSp>
      <p:sp>
        <p:nvSpPr>
          <p:cNvPr id="838" name="Google Shape;838;p31"/>
          <p:cNvSpPr txBox="1">
            <a:spLocks noGrp="1"/>
          </p:cNvSpPr>
          <p:nvPr>
            <p:ph type="title" idx="4"/>
          </p:nvPr>
        </p:nvSpPr>
        <p:spPr>
          <a:xfrm>
            <a:off x="609050" y="927350"/>
            <a:ext cx="466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Where we sourced the data</a:t>
            </a:r>
            <a:endParaRPr sz="1800"/>
          </a:p>
        </p:txBody>
      </p:sp>
      <p:sp>
        <p:nvSpPr>
          <p:cNvPr id="15" name="Title 14">
            <a:extLst>
              <a:ext uri="{FF2B5EF4-FFF2-40B4-BE49-F238E27FC236}">
                <a16:creationId xmlns:a16="http://schemas.microsoft.com/office/drawing/2014/main" id="{FCCC18F1-0B97-47F7-96D7-92010E3ED0EC}"/>
              </a:ext>
            </a:extLst>
          </p:cNvPr>
          <p:cNvSpPr>
            <a:spLocks noGrp="1"/>
          </p:cNvSpPr>
          <p:nvPr>
            <p:ph type="ctrTitle" idx="3"/>
          </p:nvPr>
        </p:nvSpPr>
        <p:spPr>
          <a:xfrm>
            <a:off x="5308974" y="3151750"/>
            <a:ext cx="3298577" cy="497100"/>
          </a:xfrm>
        </p:spPr>
        <p:txBody>
          <a:bodyPr/>
          <a:lstStyle/>
          <a:p>
            <a:endParaRPr lang="en-AU" dirty="0"/>
          </a:p>
        </p:txBody>
      </p:sp>
      <p:pic>
        <p:nvPicPr>
          <p:cNvPr id="18" name="Picture 17">
            <a:extLst>
              <a:ext uri="{FF2B5EF4-FFF2-40B4-BE49-F238E27FC236}">
                <a16:creationId xmlns:a16="http://schemas.microsoft.com/office/drawing/2014/main" id="{D17FB004-698D-4FA7-9845-B2535EE9E276}"/>
              </a:ext>
            </a:extLst>
          </p:cNvPr>
          <p:cNvPicPr>
            <a:picLocks noChangeAspect="1"/>
          </p:cNvPicPr>
          <p:nvPr/>
        </p:nvPicPr>
        <p:blipFill>
          <a:blip r:embed="rId5"/>
          <a:stretch>
            <a:fillRect/>
          </a:stretch>
        </p:blipFill>
        <p:spPr>
          <a:xfrm>
            <a:off x="71437" y="1358650"/>
            <a:ext cx="9001125" cy="2857500"/>
          </a:xfrm>
          <a:prstGeom prst="rect">
            <a:avLst/>
          </a:prstGeom>
        </p:spPr>
      </p:pic>
      <p:pic>
        <p:nvPicPr>
          <p:cNvPr id="6" name="Audio 5">
            <a:hlinkClick r:id="" action="ppaction://media"/>
            <a:extLst>
              <a:ext uri="{FF2B5EF4-FFF2-40B4-BE49-F238E27FC236}">
                <a16:creationId xmlns:a16="http://schemas.microsoft.com/office/drawing/2014/main" id="{4F6288DD-F5C6-475D-9F3F-485EC5D9B1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40"/>
    </mc:Choice>
    <mc:Fallback xmlns="">
      <p:transition spd="slow" advTm="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2"/>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the AirBnB users?</a:t>
            </a:r>
            <a:endParaRPr/>
          </a:p>
        </p:txBody>
      </p:sp>
      <p:sp>
        <p:nvSpPr>
          <p:cNvPr id="1016" name="Google Shape;1016;p32"/>
          <p:cNvSpPr/>
          <p:nvPr/>
        </p:nvSpPr>
        <p:spPr>
          <a:xfrm>
            <a:off x="284800" y="1898550"/>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2"/>
          <p:cNvSpPr/>
          <p:nvPr/>
        </p:nvSpPr>
        <p:spPr>
          <a:xfrm>
            <a:off x="3624325" y="1875425"/>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7200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txBox="1">
            <a:spLocks noGrp="1"/>
          </p:cNvSpPr>
          <p:nvPr>
            <p:ph type="ctrTitle"/>
          </p:nvPr>
        </p:nvSpPr>
        <p:spPr>
          <a:xfrm>
            <a:off x="284800" y="2046625"/>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p:txBody>
      </p:sp>
      <p:sp>
        <p:nvSpPr>
          <p:cNvPr id="1020" name="Google Shape;1020;p32"/>
          <p:cNvSpPr txBox="1">
            <a:spLocks noGrp="1"/>
          </p:cNvSpPr>
          <p:nvPr>
            <p:ph type="subTitle" idx="1"/>
          </p:nvPr>
        </p:nvSpPr>
        <p:spPr>
          <a:xfrm>
            <a:off x="1023063" y="1769696"/>
            <a:ext cx="2349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Gender Distribution</a:t>
            </a:r>
            <a:endParaRPr sz="1400" b="1"/>
          </a:p>
          <a:p>
            <a:pPr marL="0" lvl="0" indent="0" algn="l" rtl="0">
              <a:spcBef>
                <a:spcPts val="0"/>
              </a:spcBef>
              <a:spcAft>
                <a:spcPts val="0"/>
              </a:spcAft>
              <a:buNone/>
            </a:pPr>
            <a:r>
              <a:rPr lang="en" sz="1400"/>
              <a:t>Female: 53.07%</a:t>
            </a:r>
            <a:endParaRPr sz="1400"/>
          </a:p>
          <a:p>
            <a:pPr marL="0" lvl="0" indent="0" algn="l" rtl="0">
              <a:spcBef>
                <a:spcPts val="0"/>
              </a:spcBef>
              <a:spcAft>
                <a:spcPts val="0"/>
              </a:spcAft>
              <a:buNone/>
            </a:pPr>
            <a:r>
              <a:rPr lang="en" sz="1400"/>
              <a:t>Male: 46.64%</a:t>
            </a:r>
            <a:endParaRPr sz="1400"/>
          </a:p>
          <a:p>
            <a:pPr marL="0" lvl="0" indent="0" algn="l" rtl="0">
              <a:spcBef>
                <a:spcPts val="0"/>
              </a:spcBef>
              <a:spcAft>
                <a:spcPts val="0"/>
              </a:spcAft>
              <a:buNone/>
            </a:pPr>
            <a:r>
              <a:rPr lang="en" sz="1400"/>
              <a:t>Other: 0.29%</a:t>
            </a:r>
            <a:endParaRPr sz="1400"/>
          </a:p>
        </p:txBody>
      </p:sp>
      <p:cxnSp>
        <p:nvCxnSpPr>
          <p:cNvPr id="1021" name="Google Shape;1021;p32"/>
          <p:cNvCxnSpPr/>
          <p:nvPr/>
        </p:nvCxnSpPr>
        <p:spPr>
          <a:xfrm>
            <a:off x="-2513100" y="4966575"/>
            <a:ext cx="3659700" cy="21000"/>
          </a:xfrm>
          <a:prstGeom prst="straightConnector1">
            <a:avLst/>
          </a:prstGeom>
          <a:noFill/>
          <a:ln w="9525" cap="flat" cmpd="sng">
            <a:solidFill>
              <a:schemeClr val="accent5"/>
            </a:solidFill>
            <a:prstDash val="solid"/>
            <a:round/>
            <a:headEnd type="none" w="med" len="med"/>
            <a:tailEnd type="diamond" w="med" len="med"/>
          </a:ln>
        </p:spPr>
      </p:cxnSp>
      <p:sp>
        <p:nvSpPr>
          <p:cNvPr id="1022" name="Google Shape;1022;p32"/>
          <p:cNvSpPr txBox="1">
            <a:spLocks noGrp="1"/>
          </p:cNvSpPr>
          <p:nvPr>
            <p:ph type="subTitle" idx="2"/>
          </p:nvPr>
        </p:nvSpPr>
        <p:spPr>
          <a:xfrm>
            <a:off x="4362600" y="1738975"/>
            <a:ext cx="15738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Age Distribution</a:t>
            </a:r>
            <a:endParaRPr sz="1400" b="1"/>
          </a:p>
          <a:p>
            <a:pPr marL="0" lvl="0" indent="0" algn="l" rtl="0">
              <a:spcBef>
                <a:spcPts val="0"/>
              </a:spcBef>
              <a:spcAft>
                <a:spcPts val="0"/>
              </a:spcAft>
              <a:buNone/>
            </a:pPr>
            <a:r>
              <a:rPr lang="en" sz="1400"/>
              <a:t>Mean = 36 </a:t>
            </a:r>
            <a:endParaRPr sz="1400"/>
          </a:p>
          <a:p>
            <a:pPr marL="0" lvl="0" indent="0" algn="l" rtl="0">
              <a:spcBef>
                <a:spcPts val="0"/>
              </a:spcBef>
              <a:spcAft>
                <a:spcPts val="0"/>
              </a:spcAft>
              <a:buNone/>
            </a:pPr>
            <a:r>
              <a:rPr lang="en" sz="1400"/>
              <a:t>Median = 33</a:t>
            </a:r>
            <a:endParaRPr sz="1400"/>
          </a:p>
        </p:txBody>
      </p:sp>
      <p:sp>
        <p:nvSpPr>
          <p:cNvPr id="1023" name="Google Shape;1023;p32"/>
          <p:cNvSpPr txBox="1">
            <a:spLocks noGrp="1"/>
          </p:cNvSpPr>
          <p:nvPr>
            <p:ph type="ctrTitle" idx="3"/>
          </p:nvPr>
        </p:nvSpPr>
        <p:spPr>
          <a:xfrm>
            <a:off x="3558025" y="2005625"/>
            <a:ext cx="7599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p:txBody>
      </p:sp>
      <p:sp>
        <p:nvSpPr>
          <p:cNvPr id="1024" name="Google Shape;1024;p32"/>
          <p:cNvSpPr txBox="1">
            <a:spLocks noGrp="1"/>
          </p:cNvSpPr>
          <p:nvPr>
            <p:ph type="title" idx="4"/>
          </p:nvPr>
        </p:nvSpPr>
        <p:spPr>
          <a:xfrm>
            <a:off x="609050" y="927350"/>
            <a:ext cx="466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 descriptive analysis (demographics)</a:t>
            </a:r>
            <a:endParaRPr sz="1800"/>
          </a:p>
        </p:txBody>
      </p:sp>
      <p:pic>
        <p:nvPicPr>
          <p:cNvPr id="1025" name="Google Shape;1025;p32"/>
          <p:cNvPicPr preferRelativeResize="0"/>
          <p:nvPr/>
        </p:nvPicPr>
        <p:blipFill>
          <a:blip r:embed="rId5">
            <a:alphaModFix/>
          </a:blip>
          <a:stretch>
            <a:fillRect/>
          </a:stretch>
        </p:blipFill>
        <p:spPr>
          <a:xfrm>
            <a:off x="6047375" y="793975"/>
            <a:ext cx="2978145" cy="1959275"/>
          </a:xfrm>
          <a:prstGeom prst="rect">
            <a:avLst/>
          </a:prstGeom>
          <a:noFill/>
          <a:ln>
            <a:noFill/>
          </a:ln>
        </p:spPr>
      </p:pic>
      <p:sp>
        <p:nvSpPr>
          <p:cNvPr id="1026" name="Google Shape;1026;p32"/>
          <p:cNvSpPr/>
          <p:nvPr/>
        </p:nvSpPr>
        <p:spPr>
          <a:xfrm>
            <a:off x="5596550" y="3983025"/>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txBox="1">
            <a:spLocks noGrp="1"/>
          </p:cNvSpPr>
          <p:nvPr>
            <p:ph type="ctrTitle"/>
          </p:nvPr>
        </p:nvSpPr>
        <p:spPr>
          <a:xfrm>
            <a:off x="5596550" y="4131100"/>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p:txBody>
      </p:sp>
      <p:sp>
        <p:nvSpPr>
          <p:cNvPr id="1028" name="Google Shape;1028;p32"/>
          <p:cNvSpPr txBox="1">
            <a:spLocks noGrp="1"/>
          </p:cNvSpPr>
          <p:nvPr>
            <p:ph type="subTitle" idx="1"/>
          </p:nvPr>
        </p:nvSpPr>
        <p:spPr>
          <a:xfrm>
            <a:off x="6334825" y="3854175"/>
            <a:ext cx="26907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Age &amp; Gender</a:t>
            </a:r>
            <a:endParaRPr sz="1400" b="1"/>
          </a:p>
          <a:p>
            <a:pPr marL="0" lvl="0" indent="0" algn="l" rtl="0">
              <a:spcBef>
                <a:spcPts val="0"/>
              </a:spcBef>
              <a:spcAft>
                <a:spcPts val="0"/>
              </a:spcAft>
              <a:buNone/>
            </a:pPr>
            <a:r>
              <a:rPr lang="en" sz="1400"/>
              <a:t>Males tend to be younger than females in Airbnb’s user base</a:t>
            </a:r>
            <a:endParaRPr sz="1400"/>
          </a:p>
          <a:p>
            <a:pPr marL="0" lvl="0" indent="0" algn="l" rtl="0">
              <a:spcBef>
                <a:spcPts val="0"/>
              </a:spcBef>
              <a:spcAft>
                <a:spcPts val="0"/>
              </a:spcAft>
              <a:buNone/>
            </a:pPr>
            <a:endParaRPr sz="1400"/>
          </a:p>
        </p:txBody>
      </p:sp>
      <p:pic>
        <p:nvPicPr>
          <p:cNvPr id="1029" name="Google Shape;1029;p32"/>
          <p:cNvPicPr preferRelativeResize="0"/>
          <p:nvPr/>
        </p:nvPicPr>
        <p:blipFill>
          <a:blip r:embed="rId6">
            <a:alphaModFix/>
          </a:blip>
          <a:stretch>
            <a:fillRect/>
          </a:stretch>
        </p:blipFill>
        <p:spPr>
          <a:xfrm>
            <a:off x="2166475" y="2985485"/>
            <a:ext cx="3160800" cy="2050266"/>
          </a:xfrm>
          <a:prstGeom prst="rect">
            <a:avLst/>
          </a:prstGeom>
          <a:noFill/>
          <a:ln>
            <a:noFill/>
          </a:ln>
        </p:spPr>
      </p:pic>
      <p:grpSp>
        <p:nvGrpSpPr>
          <p:cNvPr id="1030" name="Google Shape;1030;p32"/>
          <p:cNvGrpSpPr/>
          <p:nvPr/>
        </p:nvGrpSpPr>
        <p:grpSpPr>
          <a:xfrm>
            <a:off x="126925" y="3599134"/>
            <a:ext cx="1680914" cy="1206108"/>
            <a:chOff x="331525" y="1572350"/>
            <a:chExt cx="493675" cy="354175"/>
          </a:xfrm>
        </p:grpSpPr>
        <p:sp>
          <p:nvSpPr>
            <p:cNvPr id="1031" name="Google Shape;1031;p32"/>
            <p:cNvSpPr/>
            <p:nvPr/>
          </p:nvSpPr>
          <p:spPr>
            <a:xfrm>
              <a:off x="460300" y="1904550"/>
              <a:ext cx="14825" cy="18850"/>
            </a:xfrm>
            <a:custGeom>
              <a:avLst/>
              <a:gdLst/>
              <a:ahLst/>
              <a:cxnLst/>
              <a:rect l="l" t="t" r="r" b="b"/>
              <a:pathLst>
                <a:path w="593" h="754" extrusionOk="0">
                  <a:moveTo>
                    <a:pt x="1" y="0"/>
                  </a:moveTo>
                  <a:lnTo>
                    <a:pt x="1" y="683"/>
                  </a:lnTo>
                  <a:cubicBezTo>
                    <a:pt x="82" y="730"/>
                    <a:pt x="189" y="754"/>
                    <a:pt x="296" y="754"/>
                  </a:cubicBezTo>
                  <a:cubicBezTo>
                    <a:pt x="403" y="754"/>
                    <a:pt x="510" y="730"/>
                    <a:pt x="592" y="683"/>
                  </a:cubicBezTo>
                  <a:lnTo>
                    <a:pt x="592" y="0"/>
                  </a:lnTo>
                  <a:cubicBezTo>
                    <a:pt x="510" y="47"/>
                    <a:pt x="403" y="71"/>
                    <a:pt x="296" y="71"/>
                  </a:cubicBezTo>
                  <a:cubicBezTo>
                    <a:pt x="189" y="71"/>
                    <a:pt x="82" y="47"/>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460300" y="1904575"/>
              <a:ext cx="525" cy="17325"/>
            </a:xfrm>
            <a:custGeom>
              <a:avLst/>
              <a:gdLst/>
              <a:ahLst/>
              <a:cxnLst/>
              <a:rect l="l" t="t" r="r" b="b"/>
              <a:pathLst>
                <a:path w="21" h="693" extrusionOk="0">
                  <a:moveTo>
                    <a:pt x="1" y="1"/>
                  </a:moveTo>
                  <a:lnTo>
                    <a:pt x="1" y="682"/>
                  </a:lnTo>
                  <a:lnTo>
                    <a:pt x="21" y="692"/>
                  </a:lnTo>
                  <a:lnTo>
                    <a:pt x="21" y="12"/>
                  </a:lnTo>
                  <a:cubicBezTo>
                    <a:pt x="14" y="8"/>
                    <a:pt x="6" y="3"/>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460800" y="1904900"/>
              <a:ext cx="11950" cy="18525"/>
            </a:xfrm>
            <a:custGeom>
              <a:avLst/>
              <a:gdLst/>
              <a:ahLst/>
              <a:cxnLst/>
              <a:rect l="l" t="t" r="r" b="b"/>
              <a:pathLst>
                <a:path w="478" h="741" extrusionOk="0">
                  <a:moveTo>
                    <a:pt x="1" y="1"/>
                  </a:moveTo>
                  <a:lnTo>
                    <a:pt x="1" y="681"/>
                  </a:lnTo>
                  <a:cubicBezTo>
                    <a:pt x="84" y="720"/>
                    <a:pt x="174" y="740"/>
                    <a:pt x="267" y="740"/>
                  </a:cubicBezTo>
                  <a:cubicBezTo>
                    <a:pt x="270" y="740"/>
                    <a:pt x="273" y="740"/>
                    <a:pt x="276" y="740"/>
                  </a:cubicBezTo>
                  <a:cubicBezTo>
                    <a:pt x="344" y="740"/>
                    <a:pt x="413" y="730"/>
                    <a:pt x="478" y="711"/>
                  </a:cubicBezTo>
                  <a:lnTo>
                    <a:pt x="478" y="28"/>
                  </a:lnTo>
                  <a:cubicBezTo>
                    <a:pt x="413" y="48"/>
                    <a:pt x="344" y="59"/>
                    <a:pt x="276" y="59"/>
                  </a:cubicBezTo>
                  <a:cubicBezTo>
                    <a:pt x="273" y="59"/>
                    <a:pt x="270" y="59"/>
                    <a:pt x="267" y="59"/>
                  </a:cubicBezTo>
                  <a:cubicBezTo>
                    <a:pt x="174" y="59"/>
                    <a:pt x="85" y="3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472775" y="1904550"/>
              <a:ext cx="2375" cy="18150"/>
            </a:xfrm>
            <a:custGeom>
              <a:avLst/>
              <a:gdLst/>
              <a:ahLst/>
              <a:cxnLst/>
              <a:rect l="l" t="t" r="r" b="b"/>
              <a:pathLst>
                <a:path w="95" h="726" extrusionOk="0">
                  <a:moveTo>
                    <a:pt x="95" y="0"/>
                  </a:moveTo>
                  <a:cubicBezTo>
                    <a:pt x="64" y="19"/>
                    <a:pt x="34" y="32"/>
                    <a:pt x="0" y="42"/>
                  </a:cubicBezTo>
                  <a:lnTo>
                    <a:pt x="0" y="725"/>
                  </a:lnTo>
                  <a:cubicBezTo>
                    <a:pt x="32" y="714"/>
                    <a:pt x="64" y="700"/>
                    <a:pt x="95" y="683"/>
                  </a:cubicBezTo>
                  <a:lnTo>
                    <a:pt x="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449525" y="1873625"/>
              <a:ext cx="11925" cy="7200"/>
            </a:xfrm>
            <a:custGeom>
              <a:avLst/>
              <a:gdLst/>
              <a:ahLst/>
              <a:cxnLst/>
              <a:rect l="l" t="t" r="r" b="b"/>
              <a:pathLst>
                <a:path w="477" h="288" extrusionOk="0">
                  <a:moveTo>
                    <a:pt x="24" y="0"/>
                  </a:moveTo>
                  <a:cubicBezTo>
                    <a:pt x="17" y="0"/>
                    <a:pt x="10" y="4"/>
                    <a:pt x="7" y="10"/>
                  </a:cubicBezTo>
                  <a:cubicBezTo>
                    <a:pt x="1" y="19"/>
                    <a:pt x="5" y="31"/>
                    <a:pt x="14" y="36"/>
                  </a:cubicBezTo>
                  <a:lnTo>
                    <a:pt x="445" y="284"/>
                  </a:lnTo>
                  <a:cubicBezTo>
                    <a:pt x="448" y="286"/>
                    <a:pt x="451" y="287"/>
                    <a:pt x="454" y="287"/>
                  </a:cubicBezTo>
                  <a:cubicBezTo>
                    <a:pt x="461" y="287"/>
                    <a:pt x="467" y="284"/>
                    <a:pt x="471" y="277"/>
                  </a:cubicBezTo>
                  <a:cubicBezTo>
                    <a:pt x="476" y="268"/>
                    <a:pt x="472" y="257"/>
                    <a:pt x="463" y="251"/>
                  </a:cubicBezTo>
                  <a:lnTo>
                    <a:pt x="34" y="3"/>
                  </a:lnTo>
                  <a:cubicBezTo>
                    <a:pt x="31" y="1"/>
                    <a:pt x="27" y="0"/>
                    <a:pt x="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444850" y="1876700"/>
              <a:ext cx="12000" cy="7225"/>
            </a:xfrm>
            <a:custGeom>
              <a:avLst/>
              <a:gdLst/>
              <a:ahLst/>
              <a:cxnLst/>
              <a:rect l="l" t="t" r="r" b="b"/>
              <a:pathLst>
                <a:path w="480" h="289" extrusionOk="0">
                  <a:moveTo>
                    <a:pt x="24" y="1"/>
                  </a:moveTo>
                  <a:cubicBezTo>
                    <a:pt x="17" y="1"/>
                    <a:pt x="10" y="5"/>
                    <a:pt x="7" y="11"/>
                  </a:cubicBezTo>
                  <a:cubicBezTo>
                    <a:pt x="1" y="21"/>
                    <a:pt x="4" y="32"/>
                    <a:pt x="12" y="38"/>
                  </a:cubicBezTo>
                  <a:lnTo>
                    <a:pt x="443" y="286"/>
                  </a:lnTo>
                  <a:cubicBezTo>
                    <a:pt x="446" y="287"/>
                    <a:pt x="449" y="288"/>
                    <a:pt x="452" y="288"/>
                  </a:cubicBezTo>
                  <a:cubicBezTo>
                    <a:pt x="469" y="288"/>
                    <a:pt x="480" y="264"/>
                    <a:pt x="463" y="251"/>
                  </a:cubicBezTo>
                  <a:lnTo>
                    <a:pt x="462" y="251"/>
                  </a:lnTo>
                  <a:lnTo>
                    <a:pt x="33" y="3"/>
                  </a:lnTo>
                  <a:cubicBezTo>
                    <a:pt x="30" y="2"/>
                    <a:pt x="27" y="1"/>
                    <a:pt x="2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439525" y="1880775"/>
              <a:ext cx="10225" cy="6025"/>
            </a:xfrm>
            <a:custGeom>
              <a:avLst/>
              <a:gdLst/>
              <a:ahLst/>
              <a:cxnLst/>
              <a:rect l="l" t="t" r="r" b="b"/>
              <a:pathLst>
                <a:path w="409" h="241" extrusionOk="0">
                  <a:moveTo>
                    <a:pt x="26" y="1"/>
                  </a:moveTo>
                  <a:cubicBezTo>
                    <a:pt x="11" y="1"/>
                    <a:pt x="1" y="22"/>
                    <a:pt x="17" y="32"/>
                  </a:cubicBezTo>
                  <a:lnTo>
                    <a:pt x="378" y="239"/>
                  </a:lnTo>
                  <a:cubicBezTo>
                    <a:pt x="380" y="240"/>
                    <a:pt x="383" y="241"/>
                    <a:pt x="385" y="241"/>
                  </a:cubicBezTo>
                  <a:cubicBezTo>
                    <a:pt x="400" y="241"/>
                    <a:pt x="409" y="220"/>
                    <a:pt x="394" y="210"/>
                  </a:cubicBezTo>
                  <a:lnTo>
                    <a:pt x="394" y="210"/>
                  </a:lnTo>
                  <a:lnTo>
                    <a:pt x="394" y="212"/>
                  </a:lnTo>
                  <a:lnTo>
                    <a:pt x="34" y="3"/>
                  </a:lnTo>
                  <a:cubicBezTo>
                    <a:pt x="31" y="1"/>
                    <a:pt x="28" y="1"/>
                    <a:pt x="2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32"/>
            <p:cNvGrpSpPr/>
            <p:nvPr/>
          </p:nvGrpSpPr>
          <p:grpSpPr>
            <a:xfrm>
              <a:off x="331525" y="1572350"/>
              <a:ext cx="493675" cy="354175"/>
              <a:chOff x="331525" y="1572350"/>
              <a:chExt cx="493675" cy="354175"/>
            </a:xfrm>
          </p:grpSpPr>
          <p:sp>
            <p:nvSpPr>
              <p:cNvPr id="1039" name="Google Shape;1039;p32"/>
              <p:cNvSpPr/>
              <p:nvPr/>
            </p:nvSpPr>
            <p:spPr>
              <a:xfrm>
                <a:off x="331525" y="1784775"/>
                <a:ext cx="379000" cy="141750"/>
              </a:xfrm>
              <a:custGeom>
                <a:avLst/>
                <a:gdLst/>
                <a:ahLst/>
                <a:cxnLst/>
                <a:rect l="l" t="t" r="r" b="b"/>
                <a:pathLst>
                  <a:path w="15160" h="5670" extrusionOk="0">
                    <a:moveTo>
                      <a:pt x="613" y="2169"/>
                    </a:moveTo>
                    <a:lnTo>
                      <a:pt x="5152" y="4791"/>
                    </a:lnTo>
                    <a:cubicBezTo>
                      <a:pt x="5159" y="4794"/>
                      <a:pt x="5166" y="4798"/>
                      <a:pt x="5173" y="4801"/>
                    </a:cubicBezTo>
                    <a:cubicBezTo>
                      <a:pt x="5256" y="4840"/>
                      <a:pt x="5347" y="4861"/>
                      <a:pt x="5438" y="4861"/>
                    </a:cubicBezTo>
                    <a:cubicBezTo>
                      <a:pt x="5439" y="4861"/>
                      <a:pt x="5440" y="4861"/>
                      <a:pt x="5441" y="4861"/>
                    </a:cubicBezTo>
                    <a:lnTo>
                      <a:pt x="5441" y="4861"/>
                    </a:lnTo>
                    <a:cubicBezTo>
                      <a:pt x="5441" y="4861"/>
                      <a:pt x="5441" y="4861"/>
                      <a:pt x="5441" y="4861"/>
                    </a:cubicBezTo>
                    <a:cubicBezTo>
                      <a:pt x="5444" y="4861"/>
                      <a:pt x="5447" y="4861"/>
                      <a:pt x="5450" y="4861"/>
                    </a:cubicBezTo>
                    <a:lnTo>
                      <a:pt x="5447" y="4861"/>
                    </a:lnTo>
                    <a:cubicBezTo>
                      <a:pt x="5445" y="4861"/>
                      <a:pt x="5443" y="4861"/>
                      <a:pt x="5441" y="4861"/>
                    </a:cubicBezTo>
                    <a:lnTo>
                      <a:pt x="5441" y="4861"/>
                    </a:lnTo>
                    <a:cubicBezTo>
                      <a:pt x="5341" y="4861"/>
                      <a:pt x="5243" y="4838"/>
                      <a:pt x="5156" y="4791"/>
                    </a:cubicBezTo>
                    <a:lnTo>
                      <a:pt x="613" y="2169"/>
                    </a:lnTo>
                    <a:close/>
                    <a:moveTo>
                      <a:pt x="15160" y="0"/>
                    </a:moveTo>
                    <a:cubicBezTo>
                      <a:pt x="15154" y="3"/>
                      <a:pt x="15148" y="7"/>
                      <a:pt x="15143" y="10"/>
                    </a:cubicBezTo>
                    <a:lnTo>
                      <a:pt x="5745" y="5474"/>
                    </a:lnTo>
                    <a:cubicBezTo>
                      <a:pt x="5651" y="5521"/>
                      <a:pt x="5550" y="5545"/>
                      <a:pt x="5448" y="5545"/>
                    </a:cubicBezTo>
                    <a:cubicBezTo>
                      <a:pt x="5347" y="5545"/>
                      <a:pt x="5245" y="5521"/>
                      <a:pt x="5152" y="5474"/>
                    </a:cubicBezTo>
                    <a:lnTo>
                      <a:pt x="234" y="2636"/>
                    </a:lnTo>
                    <a:lnTo>
                      <a:pt x="234" y="2635"/>
                    </a:lnTo>
                    <a:cubicBezTo>
                      <a:pt x="170" y="2591"/>
                      <a:pt x="137" y="2536"/>
                      <a:pt x="137" y="2480"/>
                    </a:cubicBezTo>
                    <a:lnTo>
                      <a:pt x="137" y="2448"/>
                    </a:lnTo>
                    <a:lnTo>
                      <a:pt x="137" y="2448"/>
                    </a:lnTo>
                    <a:cubicBezTo>
                      <a:pt x="1" y="2543"/>
                      <a:pt x="8" y="2686"/>
                      <a:pt x="163" y="2774"/>
                    </a:cubicBezTo>
                    <a:lnTo>
                      <a:pt x="5057" y="5599"/>
                    </a:lnTo>
                    <a:cubicBezTo>
                      <a:pt x="5150" y="5646"/>
                      <a:pt x="5251" y="5669"/>
                      <a:pt x="5353" y="5669"/>
                    </a:cubicBezTo>
                    <a:cubicBezTo>
                      <a:pt x="5454" y="5669"/>
                      <a:pt x="5555" y="5646"/>
                      <a:pt x="5649" y="5599"/>
                    </a:cubicBezTo>
                    <a:lnTo>
                      <a:pt x="15044" y="135"/>
                    </a:lnTo>
                    <a:cubicBezTo>
                      <a:pt x="15109" y="97"/>
                      <a:pt x="15147" y="49"/>
                      <a:pt x="15160" y="2"/>
                    </a:cubicBezTo>
                    <a:lnTo>
                      <a:pt x="1516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710075" y="1763675"/>
                <a:ext cx="3075" cy="21375"/>
              </a:xfrm>
              <a:custGeom>
                <a:avLst/>
                <a:gdLst/>
                <a:ahLst/>
                <a:cxnLst/>
                <a:rect l="l" t="t" r="r" b="b"/>
                <a:pathLst>
                  <a:path w="123" h="855" extrusionOk="0">
                    <a:moveTo>
                      <a:pt x="122" y="0"/>
                    </a:moveTo>
                    <a:cubicBezTo>
                      <a:pt x="122" y="64"/>
                      <a:pt x="80" y="123"/>
                      <a:pt x="1" y="171"/>
                    </a:cubicBezTo>
                    <a:lnTo>
                      <a:pt x="1" y="854"/>
                    </a:lnTo>
                    <a:cubicBezTo>
                      <a:pt x="80" y="809"/>
                      <a:pt x="122" y="745"/>
                      <a:pt x="122" y="685"/>
                    </a:cubicBezTo>
                    <a:lnTo>
                      <a:pt x="1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710050" y="1773300"/>
                <a:ext cx="475" cy="11750"/>
              </a:xfrm>
              <a:custGeom>
                <a:avLst/>
                <a:gdLst/>
                <a:ahLst/>
                <a:cxnLst/>
                <a:rect l="l" t="t" r="r" b="b"/>
                <a:pathLst>
                  <a:path w="19" h="470" extrusionOk="0">
                    <a:moveTo>
                      <a:pt x="17" y="1"/>
                    </a:moveTo>
                    <a:lnTo>
                      <a:pt x="17" y="2"/>
                    </a:lnTo>
                    <a:lnTo>
                      <a:pt x="17" y="2"/>
                    </a:lnTo>
                    <a:lnTo>
                      <a:pt x="19" y="1"/>
                    </a:lnTo>
                    <a:close/>
                    <a:moveTo>
                      <a:pt x="17" y="2"/>
                    </a:moveTo>
                    <a:lnTo>
                      <a:pt x="0" y="11"/>
                    </a:lnTo>
                    <a:lnTo>
                      <a:pt x="0" y="469"/>
                    </a:lnTo>
                    <a:lnTo>
                      <a:pt x="7" y="466"/>
                    </a:lnTo>
                    <a:cubicBezTo>
                      <a:pt x="10" y="463"/>
                      <a:pt x="13" y="462"/>
                      <a:pt x="17" y="459"/>
                    </a:cubicBezTo>
                    <a:lnTo>
                      <a:pt x="17" y="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710500" y="1771825"/>
                <a:ext cx="2650" cy="12975"/>
              </a:xfrm>
              <a:custGeom>
                <a:avLst/>
                <a:gdLst/>
                <a:ahLst/>
                <a:cxnLst/>
                <a:rect l="l" t="t" r="r" b="b"/>
                <a:pathLst>
                  <a:path w="106" h="519" extrusionOk="0">
                    <a:moveTo>
                      <a:pt x="105" y="0"/>
                    </a:moveTo>
                    <a:lnTo>
                      <a:pt x="1" y="60"/>
                    </a:lnTo>
                    <a:lnTo>
                      <a:pt x="1" y="518"/>
                    </a:lnTo>
                    <a:cubicBezTo>
                      <a:pt x="69" y="475"/>
                      <a:pt x="105" y="417"/>
                      <a:pt x="105" y="359"/>
                    </a:cubicBez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334950" y="1829675"/>
                <a:ext cx="3050" cy="21375"/>
              </a:xfrm>
              <a:custGeom>
                <a:avLst/>
                <a:gdLst/>
                <a:ahLst/>
                <a:cxnLst/>
                <a:rect l="l" t="t" r="r" b="b"/>
                <a:pathLst>
                  <a:path w="122" h="855" extrusionOk="0">
                    <a:moveTo>
                      <a:pt x="0" y="1"/>
                    </a:moveTo>
                    <a:lnTo>
                      <a:pt x="0" y="684"/>
                    </a:lnTo>
                    <a:cubicBezTo>
                      <a:pt x="0" y="746"/>
                      <a:pt x="41" y="810"/>
                      <a:pt x="122" y="855"/>
                    </a:cubicBezTo>
                    <a:lnTo>
                      <a:pt x="122" y="172"/>
                    </a:lnTo>
                    <a:cubicBezTo>
                      <a:pt x="41" y="125"/>
                      <a:pt x="0" y="63"/>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334950" y="1829725"/>
                <a:ext cx="1400" cy="20025"/>
              </a:xfrm>
              <a:custGeom>
                <a:avLst/>
                <a:gdLst/>
                <a:ahLst/>
                <a:cxnLst/>
                <a:rect l="l" t="t" r="r" b="b"/>
                <a:pathLst>
                  <a:path w="56" h="801" extrusionOk="0">
                    <a:moveTo>
                      <a:pt x="0" y="0"/>
                    </a:moveTo>
                    <a:lnTo>
                      <a:pt x="0" y="682"/>
                    </a:lnTo>
                    <a:lnTo>
                      <a:pt x="0" y="683"/>
                    </a:lnTo>
                    <a:cubicBezTo>
                      <a:pt x="0" y="709"/>
                      <a:pt x="7" y="735"/>
                      <a:pt x="20" y="759"/>
                    </a:cubicBezTo>
                    <a:cubicBezTo>
                      <a:pt x="29" y="774"/>
                      <a:pt x="42" y="788"/>
                      <a:pt x="55" y="801"/>
                    </a:cubicBezTo>
                    <a:lnTo>
                      <a:pt x="55" y="119"/>
                    </a:lnTo>
                    <a:cubicBezTo>
                      <a:pt x="42" y="106"/>
                      <a:pt x="31" y="91"/>
                      <a:pt x="20" y="74"/>
                    </a:cubicBezTo>
                    <a:cubicBezTo>
                      <a:pt x="7" y="52"/>
                      <a:pt x="0" y="26"/>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336325" y="1832700"/>
                <a:ext cx="1025" cy="17875"/>
              </a:xfrm>
              <a:custGeom>
                <a:avLst/>
                <a:gdLst/>
                <a:ahLst/>
                <a:cxnLst/>
                <a:rect l="l" t="t" r="r" b="b"/>
                <a:pathLst>
                  <a:path w="41" h="715" extrusionOk="0">
                    <a:moveTo>
                      <a:pt x="0" y="0"/>
                    </a:moveTo>
                    <a:lnTo>
                      <a:pt x="0" y="682"/>
                    </a:lnTo>
                    <a:cubicBezTo>
                      <a:pt x="13" y="693"/>
                      <a:pt x="26" y="705"/>
                      <a:pt x="41" y="715"/>
                    </a:cubicBezTo>
                    <a:lnTo>
                      <a:pt x="31" y="28"/>
                    </a:lnTo>
                    <a:lnTo>
                      <a:pt x="34" y="29"/>
                    </a:lnTo>
                    <a:cubicBezTo>
                      <a:pt x="22" y="20"/>
                      <a:pt x="10" y="12"/>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703575" y="1773550"/>
                <a:ext cx="6525" cy="8400"/>
              </a:xfrm>
              <a:custGeom>
                <a:avLst/>
                <a:gdLst/>
                <a:ahLst/>
                <a:cxnLst/>
                <a:rect l="l" t="t" r="r" b="b"/>
                <a:pathLst>
                  <a:path w="261" h="336" extrusionOk="0">
                    <a:moveTo>
                      <a:pt x="261" y="1"/>
                    </a:moveTo>
                    <a:lnTo>
                      <a:pt x="1" y="152"/>
                    </a:lnTo>
                    <a:lnTo>
                      <a:pt x="159" y="242"/>
                    </a:lnTo>
                    <a:cubicBezTo>
                      <a:pt x="200" y="263"/>
                      <a:pt x="236" y="297"/>
                      <a:pt x="261" y="336"/>
                    </a:cubicBezTo>
                    <a:lnTo>
                      <a:pt x="2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475100" y="1777325"/>
                <a:ext cx="235000" cy="144325"/>
              </a:xfrm>
              <a:custGeom>
                <a:avLst/>
                <a:gdLst/>
                <a:ahLst/>
                <a:cxnLst/>
                <a:rect l="l" t="t" r="r" b="b"/>
                <a:pathLst>
                  <a:path w="9400" h="5773" extrusionOk="0">
                    <a:moveTo>
                      <a:pt x="9140" y="1"/>
                    </a:moveTo>
                    <a:lnTo>
                      <a:pt x="8574" y="327"/>
                    </a:lnTo>
                    <a:cubicBezTo>
                      <a:pt x="8530" y="348"/>
                      <a:pt x="8483" y="359"/>
                      <a:pt x="8435" y="359"/>
                    </a:cubicBezTo>
                    <a:cubicBezTo>
                      <a:pt x="8385" y="359"/>
                      <a:pt x="8334" y="347"/>
                      <a:pt x="8289" y="323"/>
                    </a:cubicBezTo>
                    <a:lnTo>
                      <a:pt x="8287" y="321"/>
                    </a:lnTo>
                    <a:lnTo>
                      <a:pt x="8245" y="298"/>
                    </a:lnTo>
                    <a:lnTo>
                      <a:pt x="7519" y="720"/>
                    </a:lnTo>
                    <a:cubicBezTo>
                      <a:pt x="7506" y="756"/>
                      <a:pt x="7497" y="777"/>
                      <a:pt x="7497" y="777"/>
                    </a:cubicBezTo>
                    <a:cubicBezTo>
                      <a:pt x="7497" y="777"/>
                      <a:pt x="7497" y="762"/>
                      <a:pt x="7500" y="732"/>
                    </a:cubicBezTo>
                    <a:lnTo>
                      <a:pt x="7500" y="732"/>
                    </a:lnTo>
                    <a:lnTo>
                      <a:pt x="3" y="5089"/>
                    </a:lnTo>
                    <a:lnTo>
                      <a:pt x="0" y="5092"/>
                    </a:lnTo>
                    <a:lnTo>
                      <a:pt x="0" y="5772"/>
                    </a:lnTo>
                    <a:lnTo>
                      <a:pt x="9400" y="308"/>
                    </a:lnTo>
                    <a:lnTo>
                      <a:pt x="9400" y="185"/>
                    </a:lnTo>
                    <a:cubicBezTo>
                      <a:pt x="9375" y="146"/>
                      <a:pt x="9339" y="112"/>
                      <a:pt x="9298" y="91"/>
                    </a:cubicBezTo>
                    <a:lnTo>
                      <a:pt x="914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337150" y="1833425"/>
                <a:ext cx="9700" cy="10775"/>
              </a:xfrm>
              <a:custGeom>
                <a:avLst/>
                <a:gdLst/>
                <a:ahLst/>
                <a:cxnLst/>
                <a:rect l="l" t="t" r="r" b="b"/>
                <a:pathLst>
                  <a:path w="388" h="431" extrusionOk="0">
                    <a:moveTo>
                      <a:pt x="1" y="0"/>
                    </a:moveTo>
                    <a:lnTo>
                      <a:pt x="1" y="0"/>
                    </a:lnTo>
                    <a:cubicBezTo>
                      <a:pt x="11" y="7"/>
                      <a:pt x="22" y="15"/>
                      <a:pt x="34" y="22"/>
                    </a:cubicBezTo>
                    <a:lnTo>
                      <a:pt x="34" y="431"/>
                    </a:lnTo>
                    <a:lnTo>
                      <a:pt x="388" y="223"/>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337325" y="1839000"/>
                <a:ext cx="123000" cy="82650"/>
              </a:xfrm>
              <a:custGeom>
                <a:avLst/>
                <a:gdLst/>
                <a:ahLst/>
                <a:cxnLst/>
                <a:rect l="l" t="t" r="r" b="b"/>
                <a:pathLst>
                  <a:path w="4920" h="3306" extrusionOk="0">
                    <a:moveTo>
                      <a:pt x="381" y="0"/>
                    </a:moveTo>
                    <a:lnTo>
                      <a:pt x="27" y="208"/>
                    </a:lnTo>
                    <a:lnTo>
                      <a:pt x="27" y="479"/>
                    </a:lnTo>
                    <a:lnTo>
                      <a:pt x="27" y="482"/>
                    </a:lnTo>
                    <a:cubicBezTo>
                      <a:pt x="18" y="476"/>
                      <a:pt x="10" y="472"/>
                      <a:pt x="1" y="466"/>
                    </a:cubicBezTo>
                    <a:lnTo>
                      <a:pt x="1" y="467"/>
                    </a:lnTo>
                    <a:lnTo>
                      <a:pt x="4920" y="3305"/>
                    </a:lnTo>
                    <a:lnTo>
                      <a:pt x="4920" y="2622"/>
                    </a:lnTo>
                    <a:lnTo>
                      <a:pt x="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337375" y="1850550"/>
                <a:ext cx="625" cy="500"/>
              </a:xfrm>
              <a:custGeom>
                <a:avLst/>
                <a:gdLst/>
                <a:ahLst/>
                <a:cxnLst/>
                <a:rect l="l" t="t" r="r" b="b"/>
                <a:pathLst>
                  <a:path w="25" h="20" extrusionOk="0">
                    <a:moveTo>
                      <a:pt x="0" y="1"/>
                    </a:moveTo>
                    <a:lnTo>
                      <a:pt x="0" y="4"/>
                    </a:lnTo>
                    <a:cubicBezTo>
                      <a:pt x="8" y="10"/>
                      <a:pt x="16" y="14"/>
                      <a:pt x="25" y="20"/>
                    </a:cubicBezTo>
                    <a:lnTo>
                      <a:pt x="25" y="17"/>
                    </a:lnTo>
                    <a:cubicBezTo>
                      <a:pt x="16" y="13"/>
                      <a:pt x="8" y="7"/>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337075" y="1833375"/>
                <a:ext cx="925" cy="17600"/>
              </a:xfrm>
              <a:custGeom>
                <a:avLst/>
                <a:gdLst/>
                <a:ahLst/>
                <a:cxnLst/>
                <a:rect l="l" t="t" r="r" b="b"/>
                <a:pathLst>
                  <a:path w="37" h="704" extrusionOk="0">
                    <a:moveTo>
                      <a:pt x="1" y="1"/>
                    </a:moveTo>
                    <a:lnTo>
                      <a:pt x="11" y="688"/>
                    </a:lnTo>
                    <a:cubicBezTo>
                      <a:pt x="20" y="694"/>
                      <a:pt x="27" y="700"/>
                      <a:pt x="37" y="704"/>
                    </a:cubicBezTo>
                    <a:lnTo>
                      <a:pt x="37" y="24"/>
                    </a:lnTo>
                    <a:cubicBezTo>
                      <a:pt x="25" y="17"/>
                      <a:pt x="14" y="9"/>
                      <a:pt x="4" y="2"/>
                    </a:cubicBez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333950" y="1698925"/>
                <a:ext cx="294150" cy="140100"/>
              </a:xfrm>
              <a:custGeom>
                <a:avLst/>
                <a:gdLst/>
                <a:ahLst/>
                <a:cxnLst/>
                <a:rect l="l" t="t" r="r" b="b"/>
                <a:pathLst>
                  <a:path w="11766" h="5604" extrusionOk="0">
                    <a:moveTo>
                      <a:pt x="10852" y="0"/>
                    </a:moveTo>
                    <a:lnTo>
                      <a:pt x="10104" y="432"/>
                    </a:lnTo>
                    <a:lnTo>
                      <a:pt x="11017" y="959"/>
                    </a:lnTo>
                    <a:lnTo>
                      <a:pt x="11765" y="528"/>
                    </a:lnTo>
                    <a:lnTo>
                      <a:pt x="10852" y="0"/>
                    </a:lnTo>
                    <a:close/>
                    <a:moveTo>
                      <a:pt x="5324" y="2058"/>
                    </a:moveTo>
                    <a:lnTo>
                      <a:pt x="162" y="5060"/>
                    </a:lnTo>
                    <a:cubicBezTo>
                      <a:pt x="1" y="5154"/>
                      <a:pt x="1" y="5308"/>
                      <a:pt x="165" y="5402"/>
                    </a:cubicBezTo>
                    <a:lnTo>
                      <a:pt x="516" y="5603"/>
                    </a:lnTo>
                    <a:lnTo>
                      <a:pt x="1772" y="4874"/>
                    </a:lnTo>
                    <a:lnTo>
                      <a:pt x="1286" y="4593"/>
                    </a:lnTo>
                    <a:lnTo>
                      <a:pt x="5485" y="2152"/>
                    </a:lnTo>
                    <a:lnTo>
                      <a:pt x="5324" y="205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346825" y="1709725"/>
                <a:ext cx="334425" cy="196600"/>
              </a:xfrm>
              <a:custGeom>
                <a:avLst/>
                <a:gdLst/>
                <a:ahLst/>
                <a:cxnLst/>
                <a:rect l="l" t="t" r="r" b="b"/>
                <a:pathLst>
                  <a:path w="13377" h="7864" extrusionOk="0">
                    <a:moveTo>
                      <a:pt x="9589" y="0"/>
                    </a:moveTo>
                    <a:lnTo>
                      <a:pt x="9233" y="205"/>
                    </a:lnTo>
                    <a:lnTo>
                      <a:pt x="10145" y="733"/>
                    </a:lnTo>
                    <a:lnTo>
                      <a:pt x="10502" y="527"/>
                    </a:lnTo>
                    <a:lnTo>
                      <a:pt x="9589" y="0"/>
                    </a:lnTo>
                    <a:close/>
                    <a:moveTo>
                      <a:pt x="13147" y="2866"/>
                    </a:moveTo>
                    <a:lnTo>
                      <a:pt x="12764" y="3093"/>
                    </a:lnTo>
                    <a:cubicBezTo>
                      <a:pt x="12724" y="3225"/>
                      <a:pt x="12677" y="3352"/>
                      <a:pt x="12650" y="3423"/>
                    </a:cubicBezTo>
                    <a:lnTo>
                      <a:pt x="13376" y="2999"/>
                    </a:lnTo>
                    <a:lnTo>
                      <a:pt x="13147" y="2866"/>
                    </a:lnTo>
                    <a:close/>
                    <a:moveTo>
                      <a:pt x="12679" y="3134"/>
                    </a:moveTo>
                    <a:lnTo>
                      <a:pt x="5855" y="7100"/>
                    </a:lnTo>
                    <a:lnTo>
                      <a:pt x="1257" y="4442"/>
                    </a:lnTo>
                    <a:lnTo>
                      <a:pt x="1" y="5171"/>
                    </a:lnTo>
                    <a:lnTo>
                      <a:pt x="4542" y="7793"/>
                    </a:lnTo>
                    <a:cubicBezTo>
                      <a:pt x="4635" y="7840"/>
                      <a:pt x="4736" y="7864"/>
                      <a:pt x="4837" y="7864"/>
                    </a:cubicBezTo>
                    <a:cubicBezTo>
                      <a:pt x="4938" y="7864"/>
                      <a:pt x="5038" y="7840"/>
                      <a:pt x="5131" y="7793"/>
                    </a:cubicBezTo>
                    <a:lnTo>
                      <a:pt x="12631" y="3433"/>
                    </a:lnTo>
                    <a:cubicBezTo>
                      <a:pt x="12637" y="3382"/>
                      <a:pt x="12650" y="3286"/>
                      <a:pt x="12679" y="3134"/>
                    </a:cubicBezTo>
                    <a:close/>
                  </a:path>
                </a:pathLst>
              </a:custGeom>
              <a:solidFill>
                <a:srgbClr val="008D8A"/>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475125" y="1784700"/>
                <a:ext cx="206150" cy="119925"/>
              </a:xfrm>
              <a:custGeom>
                <a:avLst/>
                <a:gdLst/>
                <a:ahLst/>
                <a:cxnLst/>
                <a:rect l="l" t="t" r="r" b="b"/>
                <a:pathLst>
                  <a:path w="8246" h="4797" extrusionOk="0">
                    <a:moveTo>
                      <a:pt x="8246" y="0"/>
                    </a:moveTo>
                    <a:lnTo>
                      <a:pt x="7519" y="424"/>
                    </a:lnTo>
                    <a:lnTo>
                      <a:pt x="8246" y="2"/>
                    </a:lnTo>
                    <a:lnTo>
                      <a:pt x="8246" y="0"/>
                    </a:lnTo>
                    <a:close/>
                    <a:moveTo>
                      <a:pt x="7499" y="434"/>
                    </a:moveTo>
                    <a:lnTo>
                      <a:pt x="1" y="4794"/>
                    </a:lnTo>
                    <a:lnTo>
                      <a:pt x="1" y="4797"/>
                    </a:lnTo>
                    <a:lnTo>
                      <a:pt x="3" y="4794"/>
                    </a:lnTo>
                    <a:lnTo>
                      <a:pt x="7500" y="435"/>
                    </a:lnTo>
                    <a:lnTo>
                      <a:pt x="7499" y="434"/>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366075" y="1702825"/>
                <a:ext cx="318000" cy="184400"/>
              </a:xfrm>
              <a:custGeom>
                <a:avLst/>
                <a:gdLst/>
                <a:ahLst/>
                <a:cxnLst/>
                <a:rect l="l" t="t" r="r" b="b"/>
                <a:pathLst>
                  <a:path w="12720" h="7376" extrusionOk="0">
                    <a:moveTo>
                      <a:pt x="7631" y="1"/>
                    </a:moveTo>
                    <a:lnTo>
                      <a:pt x="1" y="4437"/>
                    </a:lnTo>
                    <a:lnTo>
                      <a:pt x="5085" y="7376"/>
                    </a:lnTo>
                    <a:lnTo>
                      <a:pt x="12719" y="2940"/>
                    </a:lnTo>
                    <a:lnTo>
                      <a:pt x="763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646175" y="1739975"/>
                <a:ext cx="6100" cy="3225"/>
              </a:xfrm>
              <a:custGeom>
                <a:avLst/>
                <a:gdLst/>
                <a:ahLst/>
                <a:cxnLst/>
                <a:rect l="l" t="t" r="r" b="b"/>
                <a:pathLst>
                  <a:path w="244" h="129" extrusionOk="0">
                    <a:moveTo>
                      <a:pt x="120" y="0"/>
                    </a:moveTo>
                    <a:cubicBezTo>
                      <a:pt x="94" y="0"/>
                      <a:pt x="67" y="6"/>
                      <a:pt x="42" y="19"/>
                    </a:cubicBezTo>
                    <a:cubicBezTo>
                      <a:pt x="0" y="43"/>
                      <a:pt x="0" y="85"/>
                      <a:pt x="42" y="110"/>
                    </a:cubicBezTo>
                    <a:cubicBezTo>
                      <a:pt x="67" y="122"/>
                      <a:pt x="94" y="128"/>
                      <a:pt x="120" y="128"/>
                    </a:cubicBezTo>
                    <a:cubicBezTo>
                      <a:pt x="147" y="128"/>
                      <a:pt x="174" y="122"/>
                      <a:pt x="199" y="110"/>
                    </a:cubicBezTo>
                    <a:cubicBezTo>
                      <a:pt x="244" y="82"/>
                      <a:pt x="244" y="43"/>
                      <a:pt x="199" y="19"/>
                    </a:cubicBezTo>
                    <a:cubicBezTo>
                      <a:pt x="174" y="6"/>
                      <a:pt x="147" y="0"/>
                      <a:pt x="12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622125" y="1726000"/>
                <a:ext cx="21100" cy="11925"/>
              </a:xfrm>
              <a:custGeom>
                <a:avLst/>
                <a:gdLst/>
                <a:ahLst/>
                <a:cxnLst/>
                <a:rect l="l" t="t" r="r" b="b"/>
                <a:pathLst>
                  <a:path w="844" h="477" extrusionOk="0">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6"/>
                      <a:pt x="843" y="418"/>
                      <a:pt x="813" y="396"/>
                    </a:cubicBezTo>
                    <a:lnTo>
                      <a:pt x="144" y="14"/>
                    </a:lnTo>
                    <a:cubicBezTo>
                      <a:pt x="126" y="5"/>
                      <a:pt x="107" y="0"/>
                      <a:pt x="8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403525" y="1853625"/>
                <a:ext cx="20125" cy="11925"/>
              </a:xfrm>
              <a:custGeom>
                <a:avLst/>
                <a:gdLst/>
                <a:ahLst/>
                <a:cxnLst/>
                <a:rect l="l" t="t" r="r" b="b"/>
                <a:pathLst>
                  <a:path w="805" h="477" extrusionOk="0">
                    <a:moveTo>
                      <a:pt x="391" y="26"/>
                    </a:moveTo>
                    <a:cubicBezTo>
                      <a:pt x="436" y="26"/>
                      <a:pt x="482" y="37"/>
                      <a:pt x="524" y="58"/>
                    </a:cubicBezTo>
                    <a:lnTo>
                      <a:pt x="726" y="175"/>
                    </a:lnTo>
                    <a:cubicBezTo>
                      <a:pt x="762" y="194"/>
                      <a:pt x="776" y="220"/>
                      <a:pt x="776" y="243"/>
                    </a:cubicBezTo>
                    <a:cubicBezTo>
                      <a:pt x="776" y="267"/>
                      <a:pt x="762" y="291"/>
                      <a:pt x="726" y="313"/>
                    </a:cubicBezTo>
                    <a:lnTo>
                      <a:pt x="547" y="417"/>
                    </a:lnTo>
                    <a:cubicBezTo>
                      <a:pt x="505" y="439"/>
                      <a:pt x="460" y="450"/>
                      <a:pt x="414" y="450"/>
                    </a:cubicBezTo>
                    <a:cubicBezTo>
                      <a:pt x="368" y="450"/>
                      <a:pt x="323" y="439"/>
                      <a:pt x="281" y="417"/>
                    </a:cubicBezTo>
                    <a:lnTo>
                      <a:pt x="79" y="300"/>
                    </a:lnTo>
                    <a:cubicBezTo>
                      <a:pt x="43" y="281"/>
                      <a:pt x="28" y="255"/>
                      <a:pt x="28" y="233"/>
                    </a:cubicBezTo>
                    <a:cubicBezTo>
                      <a:pt x="28" y="210"/>
                      <a:pt x="43" y="184"/>
                      <a:pt x="79" y="162"/>
                    </a:cubicBezTo>
                    <a:lnTo>
                      <a:pt x="257" y="58"/>
                    </a:lnTo>
                    <a:cubicBezTo>
                      <a:pt x="299" y="37"/>
                      <a:pt x="345" y="26"/>
                      <a:pt x="391" y="26"/>
                    </a:cubicBezTo>
                    <a:close/>
                    <a:moveTo>
                      <a:pt x="390" y="0"/>
                    </a:moveTo>
                    <a:cubicBezTo>
                      <a:pt x="340" y="0"/>
                      <a:pt x="289" y="12"/>
                      <a:pt x="243" y="36"/>
                    </a:cubicBezTo>
                    <a:lnTo>
                      <a:pt x="64" y="140"/>
                    </a:lnTo>
                    <a:cubicBezTo>
                      <a:pt x="24" y="164"/>
                      <a:pt x="1" y="198"/>
                      <a:pt x="1" y="233"/>
                    </a:cubicBezTo>
                    <a:cubicBezTo>
                      <a:pt x="1" y="269"/>
                      <a:pt x="24" y="303"/>
                      <a:pt x="64" y="325"/>
                    </a:cubicBezTo>
                    <a:lnTo>
                      <a:pt x="267" y="441"/>
                    </a:lnTo>
                    <a:cubicBezTo>
                      <a:pt x="313" y="464"/>
                      <a:pt x="364" y="476"/>
                      <a:pt x="414" y="476"/>
                    </a:cubicBezTo>
                    <a:cubicBezTo>
                      <a:pt x="465" y="476"/>
                      <a:pt x="515" y="464"/>
                      <a:pt x="562" y="441"/>
                    </a:cubicBezTo>
                    <a:lnTo>
                      <a:pt x="740" y="336"/>
                    </a:lnTo>
                    <a:cubicBezTo>
                      <a:pt x="781" y="313"/>
                      <a:pt x="804" y="278"/>
                      <a:pt x="804" y="243"/>
                    </a:cubicBezTo>
                    <a:cubicBezTo>
                      <a:pt x="804" y="207"/>
                      <a:pt x="781" y="174"/>
                      <a:pt x="740" y="153"/>
                    </a:cubicBezTo>
                    <a:lnTo>
                      <a:pt x="740" y="153"/>
                    </a:lnTo>
                    <a:lnTo>
                      <a:pt x="740" y="152"/>
                    </a:lnTo>
                    <a:lnTo>
                      <a:pt x="537" y="35"/>
                    </a:lnTo>
                    <a:lnTo>
                      <a:pt x="537" y="36"/>
                    </a:lnTo>
                    <a:lnTo>
                      <a:pt x="537" y="36"/>
                    </a:lnTo>
                    <a:cubicBezTo>
                      <a:pt x="490" y="12"/>
                      <a:pt x="440" y="0"/>
                      <a:pt x="390"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369950" y="1831575"/>
                <a:ext cx="13275" cy="11300"/>
              </a:xfrm>
              <a:custGeom>
                <a:avLst/>
                <a:gdLst/>
                <a:ahLst/>
                <a:cxnLst/>
                <a:rect l="l" t="t" r="r" b="b"/>
                <a:pathLst>
                  <a:path w="531" h="452" extrusionOk="0">
                    <a:moveTo>
                      <a:pt x="422" y="1"/>
                    </a:moveTo>
                    <a:cubicBezTo>
                      <a:pt x="408" y="1"/>
                      <a:pt x="394" y="11"/>
                      <a:pt x="398" y="29"/>
                    </a:cubicBezTo>
                    <a:lnTo>
                      <a:pt x="477" y="403"/>
                    </a:lnTo>
                    <a:lnTo>
                      <a:pt x="30" y="403"/>
                    </a:lnTo>
                    <a:cubicBezTo>
                      <a:pt x="1" y="406"/>
                      <a:pt x="1" y="448"/>
                      <a:pt x="30" y="451"/>
                    </a:cubicBezTo>
                    <a:lnTo>
                      <a:pt x="506" y="451"/>
                    </a:lnTo>
                    <a:cubicBezTo>
                      <a:pt x="513" y="451"/>
                      <a:pt x="519" y="448"/>
                      <a:pt x="523" y="442"/>
                    </a:cubicBezTo>
                    <a:cubicBezTo>
                      <a:pt x="527" y="437"/>
                      <a:pt x="530" y="429"/>
                      <a:pt x="529" y="422"/>
                    </a:cubicBezTo>
                    <a:lnTo>
                      <a:pt x="445" y="19"/>
                    </a:lnTo>
                    <a:cubicBezTo>
                      <a:pt x="442" y="6"/>
                      <a:pt x="432" y="1"/>
                      <a:pt x="4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537800" y="1702825"/>
                <a:ext cx="146275" cy="84825"/>
              </a:xfrm>
              <a:custGeom>
                <a:avLst/>
                <a:gdLst/>
                <a:ahLst/>
                <a:cxnLst/>
                <a:rect l="l" t="t" r="r" b="b"/>
                <a:pathLst>
                  <a:path w="5851" h="3393" extrusionOk="0">
                    <a:moveTo>
                      <a:pt x="762" y="1"/>
                    </a:moveTo>
                    <a:lnTo>
                      <a:pt x="1" y="453"/>
                    </a:lnTo>
                    <a:lnTo>
                      <a:pt x="5086" y="3393"/>
                    </a:lnTo>
                    <a:lnTo>
                      <a:pt x="5850" y="2940"/>
                    </a:lnTo>
                    <a:lnTo>
                      <a:pt x="76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537800" y="1753850"/>
                <a:ext cx="101975" cy="59075"/>
              </a:xfrm>
              <a:custGeom>
                <a:avLst/>
                <a:gdLst/>
                <a:ahLst/>
                <a:cxnLst/>
                <a:rect l="l" t="t" r="r" b="b"/>
                <a:pathLst>
                  <a:path w="4079" h="2363" extrusionOk="0">
                    <a:moveTo>
                      <a:pt x="1748" y="0"/>
                    </a:moveTo>
                    <a:lnTo>
                      <a:pt x="1" y="1017"/>
                    </a:lnTo>
                    <a:lnTo>
                      <a:pt x="2330" y="2362"/>
                    </a:lnTo>
                    <a:lnTo>
                      <a:pt x="4078" y="1346"/>
                    </a:lnTo>
                    <a:lnTo>
                      <a:pt x="1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468525" y="1763025"/>
                <a:ext cx="110025" cy="63450"/>
              </a:xfrm>
              <a:custGeom>
                <a:avLst/>
                <a:gdLst/>
                <a:ahLst/>
                <a:cxnLst/>
                <a:rect l="l" t="t" r="r" b="b"/>
                <a:pathLst>
                  <a:path w="4401" h="2538" extrusionOk="0">
                    <a:moveTo>
                      <a:pt x="133" y="0"/>
                    </a:moveTo>
                    <a:lnTo>
                      <a:pt x="1" y="74"/>
                    </a:lnTo>
                    <a:lnTo>
                      <a:pt x="4267" y="2538"/>
                    </a:lnTo>
                    <a:lnTo>
                      <a:pt x="4400" y="2464"/>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456100" y="1770525"/>
                <a:ext cx="110050" cy="63450"/>
              </a:xfrm>
              <a:custGeom>
                <a:avLst/>
                <a:gdLst/>
                <a:ahLst/>
                <a:cxnLst/>
                <a:rect l="l" t="t" r="r" b="b"/>
                <a:pathLst>
                  <a:path w="4402" h="2538" extrusionOk="0">
                    <a:moveTo>
                      <a:pt x="132" y="0"/>
                    </a:moveTo>
                    <a:lnTo>
                      <a:pt x="0" y="74"/>
                    </a:lnTo>
                    <a:lnTo>
                      <a:pt x="4266" y="2538"/>
                    </a:lnTo>
                    <a:lnTo>
                      <a:pt x="4401" y="2464"/>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443400" y="1777725"/>
                <a:ext cx="110050" cy="63500"/>
              </a:xfrm>
              <a:custGeom>
                <a:avLst/>
                <a:gdLst/>
                <a:ahLst/>
                <a:cxnLst/>
                <a:rect l="l" t="t" r="r" b="b"/>
                <a:pathLst>
                  <a:path w="4402" h="2540" extrusionOk="0">
                    <a:moveTo>
                      <a:pt x="133" y="1"/>
                    </a:moveTo>
                    <a:lnTo>
                      <a:pt x="1" y="76"/>
                    </a:lnTo>
                    <a:lnTo>
                      <a:pt x="4267" y="2540"/>
                    </a:lnTo>
                    <a:lnTo>
                      <a:pt x="4402" y="2464"/>
                    </a:lnTo>
                    <a:lnTo>
                      <a:pt x="1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431000" y="1785275"/>
                <a:ext cx="110025" cy="63450"/>
              </a:xfrm>
              <a:custGeom>
                <a:avLst/>
                <a:gdLst/>
                <a:ahLst/>
                <a:cxnLst/>
                <a:rect l="l" t="t" r="r" b="b"/>
                <a:pathLst>
                  <a:path w="4401" h="2538" extrusionOk="0">
                    <a:moveTo>
                      <a:pt x="133" y="0"/>
                    </a:moveTo>
                    <a:lnTo>
                      <a:pt x="1" y="74"/>
                    </a:lnTo>
                    <a:lnTo>
                      <a:pt x="4266" y="2538"/>
                    </a:lnTo>
                    <a:lnTo>
                      <a:pt x="4400" y="2463"/>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418900" y="1793525"/>
                <a:ext cx="110050" cy="63475"/>
              </a:xfrm>
              <a:custGeom>
                <a:avLst/>
                <a:gdLst/>
                <a:ahLst/>
                <a:cxnLst/>
                <a:rect l="l" t="t" r="r" b="b"/>
                <a:pathLst>
                  <a:path w="4402" h="2539" extrusionOk="0">
                    <a:moveTo>
                      <a:pt x="132" y="1"/>
                    </a:moveTo>
                    <a:lnTo>
                      <a:pt x="1" y="75"/>
                    </a:lnTo>
                    <a:lnTo>
                      <a:pt x="4267" y="2539"/>
                    </a:lnTo>
                    <a:lnTo>
                      <a:pt x="4401" y="2465"/>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406500" y="1801050"/>
                <a:ext cx="110025" cy="63450"/>
              </a:xfrm>
              <a:custGeom>
                <a:avLst/>
                <a:gdLst/>
                <a:ahLst/>
                <a:cxnLst/>
                <a:rect l="l" t="t" r="r" b="b"/>
                <a:pathLst>
                  <a:path w="4401" h="2538" extrusionOk="0">
                    <a:moveTo>
                      <a:pt x="133" y="0"/>
                    </a:moveTo>
                    <a:lnTo>
                      <a:pt x="1" y="74"/>
                    </a:lnTo>
                    <a:lnTo>
                      <a:pt x="4265" y="2538"/>
                    </a:lnTo>
                    <a:lnTo>
                      <a:pt x="4400" y="2464"/>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393825" y="1808250"/>
                <a:ext cx="110000" cy="63500"/>
              </a:xfrm>
              <a:custGeom>
                <a:avLst/>
                <a:gdLst/>
                <a:ahLst/>
                <a:cxnLst/>
                <a:rect l="l" t="t" r="r" b="b"/>
                <a:pathLst>
                  <a:path w="4400" h="2540" extrusionOk="0">
                    <a:moveTo>
                      <a:pt x="132" y="1"/>
                    </a:moveTo>
                    <a:lnTo>
                      <a:pt x="0" y="76"/>
                    </a:lnTo>
                    <a:lnTo>
                      <a:pt x="4265" y="2540"/>
                    </a:lnTo>
                    <a:lnTo>
                      <a:pt x="4400" y="2464"/>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662525" y="1795275"/>
                <a:ext cx="550" cy="1450"/>
              </a:xfrm>
              <a:custGeom>
                <a:avLst/>
                <a:gdLst/>
                <a:ahLst/>
                <a:cxnLst/>
                <a:rect l="l" t="t" r="r" b="b"/>
                <a:pathLst>
                  <a:path w="22" h="58" extrusionOk="0">
                    <a:moveTo>
                      <a:pt x="22" y="1"/>
                    </a:moveTo>
                    <a:lnTo>
                      <a:pt x="3" y="12"/>
                    </a:lnTo>
                    <a:cubicBezTo>
                      <a:pt x="0" y="43"/>
                      <a:pt x="0" y="57"/>
                      <a:pt x="0" y="57"/>
                    </a:cubicBezTo>
                    <a:cubicBezTo>
                      <a:pt x="0" y="57"/>
                      <a:pt x="9" y="35"/>
                      <a:pt x="2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662625" y="1795275"/>
                <a:ext cx="450" cy="275"/>
              </a:xfrm>
              <a:custGeom>
                <a:avLst/>
                <a:gdLst/>
                <a:ahLst/>
                <a:cxnLst/>
                <a:rect l="l" t="t" r="r" b="b"/>
                <a:pathLst>
                  <a:path w="18" h="11" extrusionOk="0">
                    <a:moveTo>
                      <a:pt x="18" y="1"/>
                    </a:moveTo>
                    <a:lnTo>
                      <a:pt x="0" y="11"/>
                    </a:lnTo>
                    <a:lnTo>
                      <a:pt x="0" y="11"/>
                    </a:lnTo>
                    <a:lnTo>
                      <a:pt x="18" y="1"/>
                    </a:lnTo>
                    <a:lnTo>
                      <a:pt x="1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663775" y="1787050"/>
                <a:ext cx="1000" cy="1050"/>
              </a:xfrm>
              <a:custGeom>
                <a:avLst/>
                <a:gdLst/>
                <a:ahLst/>
                <a:cxnLst/>
                <a:rect l="l" t="t" r="r" b="b"/>
                <a:pathLst>
                  <a:path w="40" h="42" extrusionOk="0">
                    <a:moveTo>
                      <a:pt x="9" y="0"/>
                    </a:moveTo>
                    <a:lnTo>
                      <a:pt x="9" y="2"/>
                    </a:lnTo>
                    <a:cubicBezTo>
                      <a:pt x="7" y="15"/>
                      <a:pt x="4" y="28"/>
                      <a:pt x="1" y="41"/>
                    </a:cubicBezTo>
                    <a:lnTo>
                      <a:pt x="40" y="19"/>
                    </a:lnTo>
                    <a:lnTo>
                      <a:pt x="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664000" y="1774825"/>
                <a:ext cx="4125" cy="12825"/>
              </a:xfrm>
              <a:custGeom>
                <a:avLst/>
                <a:gdLst/>
                <a:ahLst/>
                <a:cxnLst/>
                <a:rect l="l" t="t" r="r" b="b"/>
                <a:pathLst>
                  <a:path w="165" h="513" extrusionOk="0">
                    <a:moveTo>
                      <a:pt x="14" y="1"/>
                    </a:moveTo>
                    <a:lnTo>
                      <a:pt x="16" y="5"/>
                    </a:lnTo>
                    <a:cubicBezTo>
                      <a:pt x="98" y="124"/>
                      <a:pt x="61" y="204"/>
                      <a:pt x="3" y="475"/>
                    </a:cubicBezTo>
                    <a:lnTo>
                      <a:pt x="0" y="491"/>
                    </a:lnTo>
                    <a:lnTo>
                      <a:pt x="31" y="508"/>
                    </a:lnTo>
                    <a:lnTo>
                      <a:pt x="38" y="513"/>
                    </a:lnTo>
                    <a:lnTo>
                      <a:pt x="77" y="489"/>
                    </a:lnTo>
                    <a:cubicBezTo>
                      <a:pt x="125" y="330"/>
                      <a:pt x="164" y="163"/>
                      <a:pt x="145" y="79"/>
                    </a:cubicBezTo>
                    <a:lnTo>
                      <a:pt x="1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710825" y="1713750"/>
                <a:ext cx="13150" cy="5800"/>
              </a:xfrm>
              <a:custGeom>
                <a:avLst/>
                <a:gdLst/>
                <a:ahLst/>
                <a:cxnLst/>
                <a:rect l="l" t="t" r="r" b="b"/>
                <a:pathLst>
                  <a:path w="526" h="232" extrusionOk="0">
                    <a:moveTo>
                      <a:pt x="1" y="103"/>
                    </a:moveTo>
                    <a:lnTo>
                      <a:pt x="1" y="103"/>
                    </a:lnTo>
                    <a:cubicBezTo>
                      <a:pt x="1" y="103"/>
                      <a:pt x="1" y="103"/>
                      <a:pt x="1" y="103"/>
                    </a:cubicBezTo>
                    <a:lnTo>
                      <a:pt x="1" y="103"/>
                    </a:lnTo>
                    <a:close/>
                    <a:moveTo>
                      <a:pt x="526" y="128"/>
                    </a:moveTo>
                    <a:lnTo>
                      <a:pt x="525" y="128"/>
                    </a:lnTo>
                    <a:lnTo>
                      <a:pt x="525" y="128"/>
                    </a:lnTo>
                    <a:cubicBezTo>
                      <a:pt x="525" y="128"/>
                      <a:pt x="526" y="128"/>
                      <a:pt x="526" y="128"/>
                    </a:cubicBezTo>
                    <a:close/>
                    <a:moveTo>
                      <a:pt x="186" y="0"/>
                    </a:moveTo>
                    <a:cubicBezTo>
                      <a:pt x="181" y="0"/>
                      <a:pt x="177" y="1"/>
                      <a:pt x="174" y="3"/>
                    </a:cubicBezTo>
                    <a:lnTo>
                      <a:pt x="1" y="103"/>
                    </a:lnTo>
                    <a:lnTo>
                      <a:pt x="1" y="103"/>
                    </a:lnTo>
                    <a:cubicBezTo>
                      <a:pt x="5" y="101"/>
                      <a:pt x="9" y="100"/>
                      <a:pt x="13" y="100"/>
                    </a:cubicBezTo>
                    <a:cubicBezTo>
                      <a:pt x="18" y="100"/>
                      <a:pt x="22" y="101"/>
                      <a:pt x="26" y="103"/>
                    </a:cubicBezTo>
                    <a:lnTo>
                      <a:pt x="330" y="228"/>
                    </a:lnTo>
                    <a:cubicBezTo>
                      <a:pt x="334" y="230"/>
                      <a:pt x="338" y="231"/>
                      <a:pt x="342" y="231"/>
                    </a:cubicBezTo>
                    <a:cubicBezTo>
                      <a:pt x="346" y="231"/>
                      <a:pt x="350" y="230"/>
                      <a:pt x="353" y="228"/>
                    </a:cubicBezTo>
                    <a:lnTo>
                      <a:pt x="525" y="128"/>
                    </a:lnTo>
                    <a:lnTo>
                      <a:pt x="525" y="128"/>
                    </a:lnTo>
                    <a:cubicBezTo>
                      <a:pt x="522" y="130"/>
                      <a:pt x="518" y="131"/>
                      <a:pt x="514" y="131"/>
                    </a:cubicBezTo>
                    <a:cubicBezTo>
                      <a:pt x="510" y="131"/>
                      <a:pt x="506" y="130"/>
                      <a:pt x="503" y="128"/>
                    </a:cubicBezTo>
                    <a:lnTo>
                      <a:pt x="198" y="3"/>
                    </a:lnTo>
                    <a:cubicBezTo>
                      <a:pt x="195" y="1"/>
                      <a:pt x="190" y="0"/>
                      <a:pt x="18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731650" y="1733975"/>
                <a:ext cx="5775" cy="13800"/>
              </a:xfrm>
              <a:custGeom>
                <a:avLst/>
                <a:gdLst/>
                <a:ahLst/>
                <a:cxnLst/>
                <a:rect l="l" t="t" r="r" b="b"/>
                <a:pathLst>
                  <a:path w="231" h="552" extrusionOk="0">
                    <a:moveTo>
                      <a:pt x="189" y="1"/>
                    </a:moveTo>
                    <a:lnTo>
                      <a:pt x="16" y="101"/>
                    </a:lnTo>
                    <a:cubicBezTo>
                      <a:pt x="5" y="109"/>
                      <a:pt x="0" y="124"/>
                      <a:pt x="3" y="137"/>
                    </a:cubicBezTo>
                    <a:lnTo>
                      <a:pt x="55" y="515"/>
                    </a:lnTo>
                    <a:cubicBezTo>
                      <a:pt x="58" y="528"/>
                      <a:pt x="54" y="543"/>
                      <a:pt x="44" y="552"/>
                    </a:cubicBezTo>
                    <a:lnTo>
                      <a:pt x="216" y="451"/>
                    </a:lnTo>
                    <a:cubicBezTo>
                      <a:pt x="227" y="443"/>
                      <a:pt x="231" y="428"/>
                      <a:pt x="228" y="415"/>
                    </a:cubicBezTo>
                    <a:lnTo>
                      <a:pt x="176" y="37"/>
                    </a:lnTo>
                    <a:cubicBezTo>
                      <a:pt x="173" y="24"/>
                      <a:pt x="177" y="9"/>
                      <a:pt x="189"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723500" y="1710525"/>
                <a:ext cx="19050" cy="23000"/>
              </a:xfrm>
              <a:custGeom>
                <a:avLst/>
                <a:gdLst/>
                <a:ahLst/>
                <a:cxnLst/>
                <a:rect l="l" t="t" r="r" b="b"/>
                <a:pathLst>
                  <a:path w="762" h="920" extrusionOk="0">
                    <a:moveTo>
                      <a:pt x="186" y="0"/>
                    </a:moveTo>
                    <a:cubicBezTo>
                      <a:pt x="182" y="0"/>
                      <a:pt x="177" y="1"/>
                      <a:pt x="173" y="3"/>
                    </a:cubicBezTo>
                    <a:lnTo>
                      <a:pt x="0" y="103"/>
                    </a:lnTo>
                    <a:cubicBezTo>
                      <a:pt x="4" y="102"/>
                      <a:pt x="8" y="101"/>
                      <a:pt x="12" y="101"/>
                    </a:cubicBezTo>
                    <a:cubicBezTo>
                      <a:pt x="19" y="101"/>
                      <a:pt x="25" y="103"/>
                      <a:pt x="30" y="106"/>
                    </a:cubicBezTo>
                    <a:cubicBezTo>
                      <a:pt x="48" y="118"/>
                      <a:pt x="61" y="135"/>
                      <a:pt x="68" y="155"/>
                    </a:cubicBezTo>
                    <a:lnTo>
                      <a:pt x="203" y="551"/>
                    </a:lnTo>
                    <a:cubicBezTo>
                      <a:pt x="209" y="569"/>
                      <a:pt x="220" y="585"/>
                      <a:pt x="235" y="596"/>
                    </a:cubicBezTo>
                    <a:lnTo>
                      <a:pt x="539" y="823"/>
                    </a:lnTo>
                    <a:cubicBezTo>
                      <a:pt x="573" y="848"/>
                      <a:pt x="588" y="903"/>
                      <a:pt x="565" y="918"/>
                    </a:cubicBezTo>
                    <a:lnTo>
                      <a:pt x="565" y="918"/>
                    </a:lnTo>
                    <a:lnTo>
                      <a:pt x="735" y="820"/>
                    </a:lnTo>
                    <a:cubicBezTo>
                      <a:pt x="761" y="805"/>
                      <a:pt x="747" y="749"/>
                      <a:pt x="712" y="722"/>
                    </a:cubicBezTo>
                    <a:lnTo>
                      <a:pt x="408" y="496"/>
                    </a:lnTo>
                    <a:cubicBezTo>
                      <a:pt x="393" y="485"/>
                      <a:pt x="381" y="469"/>
                      <a:pt x="376" y="451"/>
                    </a:cubicBezTo>
                    <a:lnTo>
                      <a:pt x="241" y="55"/>
                    </a:lnTo>
                    <a:cubicBezTo>
                      <a:pt x="233" y="35"/>
                      <a:pt x="220" y="18"/>
                      <a:pt x="203" y="6"/>
                    </a:cubicBezTo>
                    <a:cubicBezTo>
                      <a:pt x="198" y="2"/>
                      <a:pt x="192" y="0"/>
                      <a:pt x="186" y="0"/>
                    </a:cubicBezTo>
                    <a:close/>
                    <a:moveTo>
                      <a:pt x="565" y="918"/>
                    </a:moveTo>
                    <a:lnTo>
                      <a:pt x="563" y="920"/>
                    </a:lnTo>
                    <a:cubicBezTo>
                      <a:pt x="563" y="919"/>
                      <a:pt x="564" y="919"/>
                      <a:pt x="565" y="918"/>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710350" y="1713000"/>
                <a:ext cx="27875" cy="34850"/>
              </a:xfrm>
              <a:custGeom>
                <a:avLst/>
                <a:gdLst/>
                <a:ahLst/>
                <a:cxnLst/>
                <a:rect l="l" t="t" r="r" b="b"/>
                <a:pathLst>
                  <a:path w="1115" h="1394" extrusionOk="0">
                    <a:moveTo>
                      <a:pt x="538" y="0"/>
                    </a:moveTo>
                    <a:cubicBezTo>
                      <a:pt x="530" y="0"/>
                      <a:pt x="523" y="4"/>
                      <a:pt x="519" y="12"/>
                    </a:cubicBezTo>
                    <a:lnTo>
                      <a:pt x="381" y="251"/>
                    </a:lnTo>
                    <a:cubicBezTo>
                      <a:pt x="377" y="257"/>
                      <a:pt x="370" y="262"/>
                      <a:pt x="362" y="262"/>
                    </a:cubicBezTo>
                    <a:cubicBezTo>
                      <a:pt x="357" y="262"/>
                      <a:pt x="353" y="261"/>
                      <a:pt x="349" y="258"/>
                    </a:cubicBezTo>
                    <a:lnTo>
                      <a:pt x="45" y="133"/>
                    </a:lnTo>
                    <a:cubicBezTo>
                      <a:pt x="40" y="131"/>
                      <a:pt x="35" y="130"/>
                      <a:pt x="32" y="130"/>
                    </a:cubicBezTo>
                    <a:cubicBezTo>
                      <a:pt x="7" y="130"/>
                      <a:pt x="0" y="167"/>
                      <a:pt x="21" y="203"/>
                    </a:cubicBezTo>
                    <a:lnTo>
                      <a:pt x="242" y="577"/>
                    </a:lnTo>
                    <a:cubicBezTo>
                      <a:pt x="251" y="592"/>
                      <a:pt x="255" y="609"/>
                      <a:pt x="253" y="628"/>
                    </a:cubicBezTo>
                    <a:lnTo>
                      <a:pt x="200" y="945"/>
                    </a:lnTo>
                    <a:cubicBezTo>
                      <a:pt x="198" y="979"/>
                      <a:pt x="214" y="1009"/>
                      <a:pt x="242" y="1027"/>
                    </a:cubicBezTo>
                    <a:cubicBezTo>
                      <a:pt x="248" y="1031"/>
                      <a:pt x="255" y="1032"/>
                      <a:pt x="262" y="1032"/>
                    </a:cubicBezTo>
                    <a:lnTo>
                      <a:pt x="533" y="1025"/>
                    </a:lnTo>
                    <a:cubicBezTo>
                      <a:pt x="541" y="1025"/>
                      <a:pt x="548" y="1028"/>
                      <a:pt x="554" y="1031"/>
                    </a:cubicBezTo>
                    <a:cubicBezTo>
                      <a:pt x="561" y="1035"/>
                      <a:pt x="568" y="1041"/>
                      <a:pt x="572" y="1048"/>
                    </a:cubicBezTo>
                    <a:lnTo>
                      <a:pt x="845" y="1370"/>
                    </a:lnTo>
                    <a:cubicBezTo>
                      <a:pt x="851" y="1377"/>
                      <a:pt x="857" y="1383"/>
                      <a:pt x="864" y="1388"/>
                    </a:cubicBezTo>
                    <a:cubicBezTo>
                      <a:pt x="871" y="1392"/>
                      <a:pt x="878" y="1393"/>
                      <a:pt x="884" y="1393"/>
                    </a:cubicBezTo>
                    <a:cubicBezTo>
                      <a:pt x="900" y="1393"/>
                      <a:pt x="910" y="1380"/>
                      <a:pt x="906" y="1356"/>
                    </a:cubicBezTo>
                    <a:lnTo>
                      <a:pt x="855" y="977"/>
                    </a:lnTo>
                    <a:cubicBezTo>
                      <a:pt x="852" y="963"/>
                      <a:pt x="857" y="948"/>
                      <a:pt x="868" y="941"/>
                    </a:cubicBezTo>
                    <a:lnTo>
                      <a:pt x="1089" y="821"/>
                    </a:lnTo>
                    <a:cubicBezTo>
                      <a:pt x="1115" y="808"/>
                      <a:pt x="1100" y="750"/>
                      <a:pt x="1065" y="724"/>
                    </a:cubicBezTo>
                    <a:lnTo>
                      <a:pt x="761" y="497"/>
                    </a:lnTo>
                    <a:cubicBezTo>
                      <a:pt x="746" y="486"/>
                      <a:pt x="735" y="470"/>
                      <a:pt x="729" y="452"/>
                    </a:cubicBezTo>
                    <a:lnTo>
                      <a:pt x="594" y="56"/>
                    </a:lnTo>
                    <a:cubicBezTo>
                      <a:pt x="587" y="36"/>
                      <a:pt x="574" y="19"/>
                      <a:pt x="556" y="7"/>
                    </a:cubicBezTo>
                    <a:lnTo>
                      <a:pt x="556" y="6"/>
                    </a:lnTo>
                    <a:cubicBezTo>
                      <a:pt x="550" y="2"/>
                      <a:pt x="544" y="0"/>
                      <a:pt x="53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628075" y="1657400"/>
                <a:ext cx="197125" cy="111450"/>
              </a:xfrm>
              <a:custGeom>
                <a:avLst/>
                <a:gdLst/>
                <a:ahLst/>
                <a:cxnLst/>
                <a:rect l="l" t="t" r="r" b="b"/>
                <a:pathLst>
                  <a:path w="7885" h="4458" extrusionOk="0">
                    <a:moveTo>
                      <a:pt x="4762" y="1"/>
                    </a:moveTo>
                    <a:lnTo>
                      <a:pt x="4761" y="2"/>
                    </a:lnTo>
                    <a:lnTo>
                      <a:pt x="4762" y="3"/>
                    </a:lnTo>
                    <a:lnTo>
                      <a:pt x="4762" y="3"/>
                    </a:lnTo>
                    <a:lnTo>
                      <a:pt x="4762" y="1"/>
                    </a:lnTo>
                    <a:close/>
                    <a:moveTo>
                      <a:pt x="7445" y="1679"/>
                    </a:moveTo>
                    <a:cubicBezTo>
                      <a:pt x="7457" y="1679"/>
                      <a:pt x="7470" y="1682"/>
                      <a:pt x="7481" y="1687"/>
                    </a:cubicBezTo>
                    <a:cubicBezTo>
                      <a:pt x="7502" y="1699"/>
                      <a:pt x="7502" y="1718"/>
                      <a:pt x="7481" y="1729"/>
                    </a:cubicBezTo>
                    <a:cubicBezTo>
                      <a:pt x="7471" y="1734"/>
                      <a:pt x="7460" y="1738"/>
                      <a:pt x="7450" y="1738"/>
                    </a:cubicBezTo>
                    <a:cubicBezTo>
                      <a:pt x="7448" y="1738"/>
                      <a:pt x="7447" y="1738"/>
                      <a:pt x="7445" y="1738"/>
                    </a:cubicBezTo>
                    <a:lnTo>
                      <a:pt x="7445" y="1740"/>
                    </a:lnTo>
                    <a:cubicBezTo>
                      <a:pt x="7432" y="1740"/>
                      <a:pt x="7419" y="1737"/>
                      <a:pt x="7409" y="1729"/>
                    </a:cubicBezTo>
                    <a:cubicBezTo>
                      <a:pt x="7387" y="1724"/>
                      <a:pt x="7387" y="1695"/>
                      <a:pt x="7409" y="1687"/>
                    </a:cubicBezTo>
                    <a:cubicBezTo>
                      <a:pt x="7420" y="1682"/>
                      <a:pt x="7432" y="1679"/>
                      <a:pt x="7445" y="1679"/>
                    </a:cubicBezTo>
                    <a:close/>
                    <a:moveTo>
                      <a:pt x="7564" y="1740"/>
                    </a:moveTo>
                    <a:cubicBezTo>
                      <a:pt x="7577" y="1740"/>
                      <a:pt x="7589" y="1742"/>
                      <a:pt x="7600" y="1748"/>
                    </a:cubicBezTo>
                    <a:cubicBezTo>
                      <a:pt x="7621" y="1756"/>
                      <a:pt x="7621" y="1785"/>
                      <a:pt x="7600" y="1790"/>
                    </a:cubicBezTo>
                    <a:cubicBezTo>
                      <a:pt x="7591" y="1796"/>
                      <a:pt x="7581" y="1799"/>
                      <a:pt x="7570" y="1799"/>
                    </a:cubicBezTo>
                    <a:cubicBezTo>
                      <a:pt x="7568" y="1799"/>
                      <a:pt x="7566" y="1799"/>
                      <a:pt x="7564" y="1799"/>
                    </a:cubicBezTo>
                    <a:cubicBezTo>
                      <a:pt x="7562" y="1799"/>
                      <a:pt x="7561" y="1799"/>
                      <a:pt x="7559" y="1799"/>
                    </a:cubicBezTo>
                    <a:cubicBezTo>
                      <a:pt x="7548" y="1799"/>
                      <a:pt x="7538" y="1795"/>
                      <a:pt x="7528" y="1790"/>
                    </a:cubicBezTo>
                    <a:cubicBezTo>
                      <a:pt x="7507" y="1785"/>
                      <a:pt x="7507" y="1754"/>
                      <a:pt x="7528" y="1748"/>
                    </a:cubicBezTo>
                    <a:cubicBezTo>
                      <a:pt x="7539" y="1742"/>
                      <a:pt x="7551" y="1740"/>
                      <a:pt x="7564" y="1740"/>
                    </a:cubicBezTo>
                    <a:close/>
                    <a:moveTo>
                      <a:pt x="7681" y="1799"/>
                    </a:moveTo>
                    <a:cubicBezTo>
                      <a:pt x="7695" y="1799"/>
                      <a:pt x="7706" y="1802"/>
                      <a:pt x="7718" y="1808"/>
                    </a:cubicBezTo>
                    <a:cubicBezTo>
                      <a:pt x="7738" y="1819"/>
                      <a:pt x="7738" y="1838"/>
                      <a:pt x="7718" y="1850"/>
                    </a:cubicBezTo>
                    <a:cubicBezTo>
                      <a:pt x="7708" y="1855"/>
                      <a:pt x="7698" y="1859"/>
                      <a:pt x="7687" y="1859"/>
                    </a:cubicBezTo>
                    <a:cubicBezTo>
                      <a:pt x="7685" y="1859"/>
                      <a:pt x="7683" y="1859"/>
                      <a:pt x="7681" y="1859"/>
                    </a:cubicBezTo>
                    <a:cubicBezTo>
                      <a:pt x="7668" y="1859"/>
                      <a:pt x="7657" y="1856"/>
                      <a:pt x="7645" y="1850"/>
                    </a:cubicBezTo>
                    <a:cubicBezTo>
                      <a:pt x="7625" y="1843"/>
                      <a:pt x="7625" y="1814"/>
                      <a:pt x="7645" y="1808"/>
                    </a:cubicBezTo>
                    <a:cubicBezTo>
                      <a:pt x="7657" y="1802"/>
                      <a:pt x="7668" y="1799"/>
                      <a:pt x="7681" y="1799"/>
                    </a:cubicBezTo>
                    <a:close/>
                    <a:moveTo>
                      <a:pt x="7884" y="1856"/>
                    </a:moveTo>
                    <a:lnTo>
                      <a:pt x="7884" y="1863"/>
                    </a:lnTo>
                    <a:cubicBezTo>
                      <a:pt x="7885" y="1860"/>
                      <a:pt x="7885" y="1858"/>
                      <a:pt x="7884" y="1856"/>
                    </a:cubicBezTo>
                    <a:close/>
                    <a:moveTo>
                      <a:pt x="3327" y="2353"/>
                    </a:moveTo>
                    <a:cubicBezTo>
                      <a:pt x="3324" y="2353"/>
                      <a:pt x="3322" y="2353"/>
                      <a:pt x="3320" y="2354"/>
                    </a:cubicBezTo>
                    <a:lnTo>
                      <a:pt x="3320" y="2354"/>
                    </a:lnTo>
                    <a:lnTo>
                      <a:pt x="3317" y="2356"/>
                    </a:lnTo>
                    <a:cubicBezTo>
                      <a:pt x="3320" y="2354"/>
                      <a:pt x="3324" y="2353"/>
                      <a:pt x="3327" y="2353"/>
                    </a:cubicBezTo>
                    <a:close/>
                    <a:moveTo>
                      <a:pt x="1271" y="1877"/>
                    </a:moveTo>
                    <a:cubicBezTo>
                      <a:pt x="1285" y="1877"/>
                      <a:pt x="1298" y="1880"/>
                      <a:pt x="1311" y="1886"/>
                    </a:cubicBezTo>
                    <a:lnTo>
                      <a:pt x="2774" y="2752"/>
                    </a:lnTo>
                    <a:cubicBezTo>
                      <a:pt x="2795" y="2760"/>
                      <a:pt x="2795" y="2788"/>
                      <a:pt x="2774" y="2797"/>
                    </a:cubicBezTo>
                    <a:cubicBezTo>
                      <a:pt x="2765" y="2803"/>
                      <a:pt x="2754" y="2806"/>
                      <a:pt x="2744" y="2806"/>
                    </a:cubicBezTo>
                    <a:cubicBezTo>
                      <a:pt x="2742" y="2806"/>
                      <a:pt x="2740" y="2806"/>
                      <a:pt x="2738" y="2805"/>
                    </a:cubicBezTo>
                    <a:lnTo>
                      <a:pt x="2737" y="2805"/>
                    </a:lnTo>
                    <a:cubicBezTo>
                      <a:pt x="2735" y="2806"/>
                      <a:pt x="2733" y="2806"/>
                      <a:pt x="2732" y="2806"/>
                    </a:cubicBezTo>
                    <a:cubicBezTo>
                      <a:pt x="2720" y="2806"/>
                      <a:pt x="2708" y="2802"/>
                      <a:pt x="2698" y="2797"/>
                    </a:cubicBezTo>
                    <a:lnTo>
                      <a:pt x="1233" y="1931"/>
                    </a:lnTo>
                    <a:cubicBezTo>
                      <a:pt x="1214" y="1918"/>
                      <a:pt x="1211" y="1899"/>
                      <a:pt x="1233" y="1886"/>
                    </a:cubicBezTo>
                    <a:cubicBezTo>
                      <a:pt x="1245" y="1880"/>
                      <a:pt x="1258" y="1877"/>
                      <a:pt x="1271" y="1877"/>
                    </a:cubicBezTo>
                    <a:close/>
                    <a:moveTo>
                      <a:pt x="1095" y="1988"/>
                    </a:moveTo>
                    <a:cubicBezTo>
                      <a:pt x="1108" y="1988"/>
                      <a:pt x="1123" y="1990"/>
                      <a:pt x="1134" y="1998"/>
                    </a:cubicBezTo>
                    <a:lnTo>
                      <a:pt x="2516" y="2811"/>
                    </a:lnTo>
                    <a:cubicBezTo>
                      <a:pt x="2537" y="2820"/>
                      <a:pt x="2537" y="2847"/>
                      <a:pt x="2516" y="2856"/>
                    </a:cubicBezTo>
                    <a:cubicBezTo>
                      <a:pt x="2505" y="2862"/>
                      <a:pt x="2494" y="2865"/>
                      <a:pt x="2482" y="2865"/>
                    </a:cubicBezTo>
                    <a:lnTo>
                      <a:pt x="2482" y="2865"/>
                    </a:lnTo>
                    <a:cubicBezTo>
                      <a:pt x="2469" y="2865"/>
                      <a:pt x="2456" y="2862"/>
                      <a:pt x="2444" y="2855"/>
                    </a:cubicBezTo>
                    <a:lnTo>
                      <a:pt x="1058" y="2041"/>
                    </a:lnTo>
                    <a:cubicBezTo>
                      <a:pt x="1039" y="2030"/>
                      <a:pt x="1036" y="2009"/>
                      <a:pt x="1058" y="1996"/>
                    </a:cubicBezTo>
                    <a:cubicBezTo>
                      <a:pt x="1069" y="1990"/>
                      <a:pt x="1082" y="1988"/>
                      <a:pt x="1095" y="1988"/>
                    </a:cubicBezTo>
                    <a:close/>
                    <a:moveTo>
                      <a:pt x="899" y="2093"/>
                    </a:moveTo>
                    <a:cubicBezTo>
                      <a:pt x="913" y="2093"/>
                      <a:pt x="927" y="2096"/>
                      <a:pt x="939" y="2104"/>
                    </a:cubicBezTo>
                    <a:lnTo>
                      <a:pt x="2396" y="2958"/>
                    </a:lnTo>
                    <a:cubicBezTo>
                      <a:pt x="2416" y="2966"/>
                      <a:pt x="2416" y="2994"/>
                      <a:pt x="2396" y="3003"/>
                    </a:cubicBezTo>
                    <a:cubicBezTo>
                      <a:pt x="2386" y="3008"/>
                      <a:pt x="2373" y="3011"/>
                      <a:pt x="2360" y="3011"/>
                    </a:cubicBezTo>
                    <a:cubicBezTo>
                      <a:pt x="2347" y="3011"/>
                      <a:pt x="2332" y="3008"/>
                      <a:pt x="2321" y="3003"/>
                    </a:cubicBezTo>
                    <a:lnTo>
                      <a:pt x="863" y="2147"/>
                    </a:lnTo>
                    <a:cubicBezTo>
                      <a:pt x="843" y="2135"/>
                      <a:pt x="840" y="2115"/>
                      <a:pt x="863" y="2104"/>
                    </a:cubicBezTo>
                    <a:cubicBezTo>
                      <a:pt x="873" y="2096"/>
                      <a:pt x="886" y="2093"/>
                      <a:pt x="899" y="2093"/>
                    </a:cubicBezTo>
                    <a:close/>
                    <a:moveTo>
                      <a:pt x="696" y="2206"/>
                    </a:moveTo>
                    <a:cubicBezTo>
                      <a:pt x="697" y="2206"/>
                      <a:pt x="699" y="2206"/>
                      <a:pt x="701" y="2207"/>
                    </a:cubicBezTo>
                    <a:cubicBezTo>
                      <a:pt x="714" y="2207"/>
                      <a:pt x="728" y="2209"/>
                      <a:pt x="741" y="2215"/>
                    </a:cubicBezTo>
                    <a:lnTo>
                      <a:pt x="2013" y="2959"/>
                    </a:lnTo>
                    <a:cubicBezTo>
                      <a:pt x="2033" y="2968"/>
                      <a:pt x="2033" y="2995"/>
                      <a:pt x="2013" y="3004"/>
                    </a:cubicBezTo>
                    <a:cubicBezTo>
                      <a:pt x="2002" y="3010"/>
                      <a:pt x="1990" y="3013"/>
                      <a:pt x="1977" y="3013"/>
                    </a:cubicBezTo>
                    <a:cubicBezTo>
                      <a:pt x="1962" y="3013"/>
                      <a:pt x="1949" y="3010"/>
                      <a:pt x="1936" y="3003"/>
                    </a:cubicBezTo>
                    <a:lnTo>
                      <a:pt x="665" y="2260"/>
                    </a:lnTo>
                    <a:cubicBezTo>
                      <a:pt x="644" y="2247"/>
                      <a:pt x="641" y="2227"/>
                      <a:pt x="665" y="2215"/>
                    </a:cubicBezTo>
                    <a:cubicBezTo>
                      <a:pt x="675" y="2210"/>
                      <a:pt x="685" y="2206"/>
                      <a:pt x="696" y="2206"/>
                    </a:cubicBezTo>
                    <a:close/>
                    <a:moveTo>
                      <a:pt x="4197" y="3580"/>
                    </a:moveTo>
                    <a:cubicBezTo>
                      <a:pt x="4198" y="3591"/>
                      <a:pt x="4197" y="3600"/>
                      <a:pt x="4193" y="3606"/>
                    </a:cubicBezTo>
                    <a:lnTo>
                      <a:pt x="4193" y="3606"/>
                    </a:lnTo>
                    <a:cubicBezTo>
                      <a:pt x="4199" y="3599"/>
                      <a:pt x="4200" y="3589"/>
                      <a:pt x="4197" y="3580"/>
                    </a:cubicBezTo>
                    <a:close/>
                    <a:moveTo>
                      <a:pt x="4193" y="3606"/>
                    </a:moveTo>
                    <a:cubicBezTo>
                      <a:pt x="4191" y="3609"/>
                      <a:pt x="4189" y="3612"/>
                      <a:pt x="4185" y="3615"/>
                    </a:cubicBezTo>
                    <a:lnTo>
                      <a:pt x="4186" y="3614"/>
                    </a:lnTo>
                    <a:lnTo>
                      <a:pt x="4186" y="3614"/>
                    </a:lnTo>
                    <a:cubicBezTo>
                      <a:pt x="4189" y="3612"/>
                      <a:pt x="4191" y="3610"/>
                      <a:pt x="4193" y="3606"/>
                    </a:cubicBezTo>
                    <a:close/>
                    <a:moveTo>
                      <a:pt x="4000" y="2124"/>
                    </a:moveTo>
                    <a:cubicBezTo>
                      <a:pt x="4007" y="2124"/>
                      <a:pt x="4014" y="2127"/>
                      <a:pt x="4020" y="2130"/>
                    </a:cubicBezTo>
                    <a:cubicBezTo>
                      <a:pt x="4037" y="2141"/>
                      <a:pt x="4050" y="2159"/>
                      <a:pt x="4058" y="2179"/>
                    </a:cubicBezTo>
                    <a:lnTo>
                      <a:pt x="4193" y="2575"/>
                    </a:lnTo>
                    <a:cubicBezTo>
                      <a:pt x="4198" y="2592"/>
                      <a:pt x="4210" y="2608"/>
                      <a:pt x="4225" y="2620"/>
                    </a:cubicBezTo>
                    <a:lnTo>
                      <a:pt x="4529" y="2847"/>
                    </a:lnTo>
                    <a:cubicBezTo>
                      <a:pt x="4564" y="2874"/>
                      <a:pt x="4577" y="2930"/>
                      <a:pt x="4552" y="2943"/>
                    </a:cubicBezTo>
                    <a:lnTo>
                      <a:pt x="4381" y="3043"/>
                    </a:lnTo>
                    <a:lnTo>
                      <a:pt x="4380" y="3043"/>
                    </a:lnTo>
                    <a:lnTo>
                      <a:pt x="4320" y="3075"/>
                    </a:lnTo>
                    <a:cubicBezTo>
                      <a:pt x="4319" y="3082"/>
                      <a:pt x="4317" y="3091"/>
                      <a:pt x="4319" y="3098"/>
                    </a:cubicBezTo>
                    <a:lnTo>
                      <a:pt x="4370" y="3477"/>
                    </a:lnTo>
                    <a:cubicBezTo>
                      <a:pt x="4374" y="3491"/>
                      <a:pt x="4370" y="3504"/>
                      <a:pt x="4358" y="3513"/>
                    </a:cubicBezTo>
                    <a:lnTo>
                      <a:pt x="4186" y="3614"/>
                    </a:lnTo>
                    <a:lnTo>
                      <a:pt x="4186" y="3614"/>
                    </a:lnTo>
                    <a:cubicBezTo>
                      <a:pt x="4183" y="3616"/>
                      <a:pt x="4179" y="3617"/>
                      <a:pt x="4174" y="3617"/>
                    </a:cubicBezTo>
                    <a:cubicBezTo>
                      <a:pt x="4168" y="3616"/>
                      <a:pt x="4162" y="3615"/>
                      <a:pt x="4156" y="3612"/>
                    </a:cubicBezTo>
                    <a:cubicBezTo>
                      <a:pt x="4149" y="3606"/>
                      <a:pt x="4142" y="3600"/>
                      <a:pt x="4136" y="3593"/>
                    </a:cubicBezTo>
                    <a:lnTo>
                      <a:pt x="3865" y="3271"/>
                    </a:lnTo>
                    <a:cubicBezTo>
                      <a:pt x="3859" y="3265"/>
                      <a:pt x="3852" y="3259"/>
                      <a:pt x="3845" y="3255"/>
                    </a:cubicBezTo>
                    <a:cubicBezTo>
                      <a:pt x="3839" y="3251"/>
                      <a:pt x="3833" y="3249"/>
                      <a:pt x="3827" y="3249"/>
                    </a:cubicBezTo>
                    <a:lnTo>
                      <a:pt x="3555" y="3256"/>
                    </a:lnTo>
                    <a:cubicBezTo>
                      <a:pt x="3549" y="3255"/>
                      <a:pt x="3543" y="3253"/>
                      <a:pt x="3537" y="3251"/>
                    </a:cubicBezTo>
                    <a:cubicBezTo>
                      <a:pt x="3510" y="3232"/>
                      <a:pt x="3494" y="3201"/>
                      <a:pt x="3495" y="3169"/>
                    </a:cubicBezTo>
                    <a:lnTo>
                      <a:pt x="3549" y="2850"/>
                    </a:lnTo>
                    <a:cubicBezTo>
                      <a:pt x="3550" y="2833"/>
                      <a:pt x="3546" y="2816"/>
                      <a:pt x="3536" y="2800"/>
                    </a:cubicBezTo>
                    <a:lnTo>
                      <a:pt x="3317" y="2425"/>
                    </a:lnTo>
                    <a:cubicBezTo>
                      <a:pt x="3297" y="2393"/>
                      <a:pt x="3301" y="2360"/>
                      <a:pt x="3320" y="2354"/>
                    </a:cubicBezTo>
                    <a:lnTo>
                      <a:pt x="3320" y="2354"/>
                    </a:lnTo>
                    <a:lnTo>
                      <a:pt x="3489" y="2256"/>
                    </a:lnTo>
                    <a:cubicBezTo>
                      <a:pt x="3492" y="2254"/>
                      <a:pt x="3497" y="2253"/>
                      <a:pt x="3499" y="2253"/>
                    </a:cubicBezTo>
                    <a:cubicBezTo>
                      <a:pt x="3504" y="2253"/>
                      <a:pt x="3508" y="2254"/>
                      <a:pt x="3513" y="2256"/>
                    </a:cubicBezTo>
                    <a:lnTo>
                      <a:pt x="3746" y="2352"/>
                    </a:lnTo>
                    <a:lnTo>
                      <a:pt x="3814" y="2234"/>
                    </a:lnTo>
                    <a:cubicBezTo>
                      <a:pt x="3817" y="2230"/>
                      <a:pt x="3821" y="2225"/>
                      <a:pt x="3826" y="2224"/>
                    </a:cubicBezTo>
                    <a:lnTo>
                      <a:pt x="3826" y="2224"/>
                    </a:lnTo>
                    <a:lnTo>
                      <a:pt x="3821" y="2225"/>
                    </a:lnTo>
                    <a:lnTo>
                      <a:pt x="3817" y="2227"/>
                    </a:lnTo>
                    <a:lnTo>
                      <a:pt x="3990" y="2127"/>
                    </a:lnTo>
                    <a:cubicBezTo>
                      <a:pt x="3992" y="2125"/>
                      <a:pt x="3997" y="2124"/>
                      <a:pt x="4000" y="2124"/>
                    </a:cubicBezTo>
                    <a:close/>
                    <a:moveTo>
                      <a:pt x="4762" y="3"/>
                    </a:moveTo>
                    <a:lnTo>
                      <a:pt x="4757" y="252"/>
                    </a:lnTo>
                    <a:lnTo>
                      <a:pt x="4742" y="262"/>
                    </a:lnTo>
                    <a:lnTo>
                      <a:pt x="7676" y="1979"/>
                    </a:lnTo>
                    <a:lnTo>
                      <a:pt x="7647" y="1995"/>
                    </a:lnTo>
                    <a:lnTo>
                      <a:pt x="4718" y="279"/>
                    </a:lnTo>
                    <a:cubicBezTo>
                      <a:pt x="4668" y="311"/>
                      <a:pt x="4578" y="368"/>
                      <a:pt x="4470" y="432"/>
                    </a:cubicBezTo>
                    <a:cubicBezTo>
                      <a:pt x="5032" y="446"/>
                      <a:pt x="5453" y="675"/>
                      <a:pt x="5641" y="1886"/>
                    </a:cubicBezTo>
                    <a:cubicBezTo>
                      <a:pt x="5289" y="2048"/>
                      <a:pt x="4915" y="2127"/>
                      <a:pt x="4543" y="2127"/>
                    </a:cubicBezTo>
                    <a:cubicBezTo>
                      <a:pt x="3879" y="2127"/>
                      <a:pt x="3224" y="1875"/>
                      <a:pt x="2724" y="1397"/>
                    </a:cubicBezTo>
                    <a:cubicBezTo>
                      <a:pt x="2754" y="1292"/>
                      <a:pt x="2783" y="1190"/>
                      <a:pt x="2812" y="1093"/>
                    </a:cubicBezTo>
                    <a:cubicBezTo>
                      <a:pt x="2898" y="809"/>
                      <a:pt x="3228" y="543"/>
                      <a:pt x="3547" y="421"/>
                    </a:cubicBezTo>
                    <a:cubicBezTo>
                      <a:pt x="3552" y="403"/>
                      <a:pt x="3556" y="385"/>
                      <a:pt x="3560" y="366"/>
                    </a:cubicBezTo>
                    <a:lnTo>
                      <a:pt x="3559" y="366"/>
                    </a:lnTo>
                    <a:lnTo>
                      <a:pt x="3578" y="297"/>
                    </a:lnTo>
                    <a:cubicBezTo>
                      <a:pt x="3515" y="281"/>
                      <a:pt x="3456" y="258"/>
                      <a:pt x="3398" y="229"/>
                    </a:cubicBezTo>
                    <a:lnTo>
                      <a:pt x="0" y="2189"/>
                    </a:lnTo>
                    <a:lnTo>
                      <a:pt x="3276" y="4081"/>
                    </a:lnTo>
                    <a:cubicBezTo>
                      <a:pt x="3411" y="4158"/>
                      <a:pt x="3436" y="4276"/>
                      <a:pt x="3350" y="4367"/>
                    </a:cubicBezTo>
                    <a:cubicBezTo>
                      <a:pt x="3382" y="4337"/>
                      <a:pt x="3401" y="4296"/>
                      <a:pt x="3402" y="4251"/>
                    </a:cubicBezTo>
                    <a:lnTo>
                      <a:pt x="3402" y="4457"/>
                    </a:lnTo>
                    <a:lnTo>
                      <a:pt x="7825" y="1902"/>
                    </a:lnTo>
                    <a:cubicBezTo>
                      <a:pt x="7829" y="1901"/>
                      <a:pt x="7883" y="1871"/>
                      <a:pt x="7884" y="1855"/>
                    </a:cubicBezTo>
                    <a:lnTo>
                      <a:pt x="7884" y="1855"/>
                    </a:lnTo>
                    <a:cubicBezTo>
                      <a:pt x="7884" y="1855"/>
                      <a:pt x="7884" y="1856"/>
                      <a:pt x="7884" y="1856"/>
                    </a:cubicBezTo>
                    <a:lnTo>
                      <a:pt x="7884" y="1856"/>
                    </a:lnTo>
                    <a:lnTo>
                      <a:pt x="7884" y="1854"/>
                    </a:lnTo>
                    <a:cubicBezTo>
                      <a:pt x="7884" y="1854"/>
                      <a:pt x="7884" y="1855"/>
                      <a:pt x="7884" y="1855"/>
                    </a:cubicBezTo>
                    <a:lnTo>
                      <a:pt x="7884" y="1855"/>
                    </a:lnTo>
                    <a:cubicBezTo>
                      <a:pt x="7883" y="1835"/>
                      <a:pt x="7870" y="1815"/>
                      <a:pt x="7851" y="1805"/>
                    </a:cubicBezTo>
                    <a:lnTo>
                      <a:pt x="4762" y="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710075" y="1763675"/>
                <a:ext cx="3075" cy="4250"/>
              </a:xfrm>
              <a:custGeom>
                <a:avLst/>
                <a:gdLst/>
                <a:ahLst/>
                <a:cxnLst/>
                <a:rect l="l" t="t" r="r" b="b"/>
                <a:pathLst>
                  <a:path w="123" h="170" extrusionOk="0">
                    <a:moveTo>
                      <a:pt x="122" y="0"/>
                    </a:moveTo>
                    <a:cubicBezTo>
                      <a:pt x="121" y="45"/>
                      <a:pt x="102" y="86"/>
                      <a:pt x="70" y="116"/>
                    </a:cubicBezTo>
                    <a:cubicBezTo>
                      <a:pt x="50" y="138"/>
                      <a:pt x="27" y="155"/>
                      <a:pt x="1" y="170"/>
                    </a:cubicBezTo>
                    <a:cubicBezTo>
                      <a:pt x="6" y="168"/>
                      <a:pt x="12" y="164"/>
                      <a:pt x="18" y="160"/>
                    </a:cubicBezTo>
                    <a:cubicBezTo>
                      <a:pt x="88" y="115"/>
                      <a:pt x="122" y="6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710050" y="1767700"/>
                <a:ext cx="475" cy="2875"/>
              </a:xfrm>
              <a:custGeom>
                <a:avLst/>
                <a:gdLst/>
                <a:ahLst/>
                <a:cxnLst/>
                <a:rect l="l" t="t" r="r" b="b"/>
                <a:pathLst>
                  <a:path w="19" h="115" extrusionOk="0">
                    <a:moveTo>
                      <a:pt x="19" y="0"/>
                    </a:moveTo>
                    <a:cubicBezTo>
                      <a:pt x="13" y="4"/>
                      <a:pt x="7" y="7"/>
                      <a:pt x="0" y="10"/>
                    </a:cubicBezTo>
                    <a:lnTo>
                      <a:pt x="0" y="115"/>
                    </a:lnTo>
                    <a:lnTo>
                      <a:pt x="19" y="104"/>
                    </a:lnTo>
                    <a:lnTo>
                      <a:pt x="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710500" y="1763675"/>
                <a:ext cx="2650" cy="6650"/>
              </a:xfrm>
              <a:custGeom>
                <a:avLst/>
                <a:gdLst/>
                <a:ahLst/>
                <a:cxnLst/>
                <a:rect l="l" t="t" r="r" b="b"/>
                <a:pathLst>
                  <a:path w="106" h="266" extrusionOk="0">
                    <a:moveTo>
                      <a:pt x="105" y="0"/>
                    </a:moveTo>
                    <a:cubicBezTo>
                      <a:pt x="105" y="60"/>
                      <a:pt x="71" y="116"/>
                      <a:pt x="1" y="161"/>
                    </a:cubicBezTo>
                    <a:lnTo>
                      <a:pt x="1" y="265"/>
                    </a:lnTo>
                    <a:lnTo>
                      <a:pt x="105" y="206"/>
                    </a:ln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698725" y="1767950"/>
                <a:ext cx="11375" cy="7875"/>
              </a:xfrm>
              <a:custGeom>
                <a:avLst/>
                <a:gdLst/>
                <a:ahLst/>
                <a:cxnLst/>
                <a:rect l="l" t="t" r="r" b="b"/>
                <a:pathLst>
                  <a:path w="455" h="315" extrusionOk="0">
                    <a:moveTo>
                      <a:pt x="455" y="0"/>
                    </a:moveTo>
                    <a:lnTo>
                      <a:pt x="1" y="264"/>
                    </a:lnTo>
                    <a:lnTo>
                      <a:pt x="91" y="315"/>
                    </a:lnTo>
                    <a:lnTo>
                      <a:pt x="455" y="105"/>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684125" y="1774550"/>
                <a:ext cx="16875" cy="8675"/>
              </a:xfrm>
              <a:custGeom>
                <a:avLst/>
                <a:gdLst/>
                <a:ahLst/>
                <a:cxnLst/>
                <a:rect l="l" t="t" r="r" b="b"/>
                <a:pathLst>
                  <a:path w="675" h="347" extrusionOk="0">
                    <a:moveTo>
                      <a:pt x="585" y="0"/>
                    </a:moveTo>
                    <a:lnTo>
                      <a:pt x="0" y="339"/>
                    </a:lnTo>
                    <a:lnTo>
                      <a:pt x="16" y="342"/>
                    </a:lnTo>
                    <a:cubicBezTo>
                      <a:pt x="22" y="344"/>
                      <a:pt x="29" y="345"/>
                      <a:pt x="35" y="345"/>
                    </a:cubicBezTo>
                    <a:cubicBezTo>
                      <a:pt x="41" y="345"/>
                      <a:pt x="47" y="347"/>
                      <a:pt x="52" y="347"/>
                    </a:cubicBezTo>
                    <a:lnTo>
                      <a:pt x="95" y="347"/>
                    </a:lnTo>
                    <a:cubicBezTo>
                      <a:pt x="100" y="347"/>
                      <a:pt x="106" y="347"/>
                      <a:pt x="112" y="345"/>
                    </a:cubicBezTo>
                    <a:lnTo>
                      <a:pt x="115" y="345"/>
                    </a:lnTo>
                    <a:lnTo>
                      <a:pt x="131" y="344"/>
                    </a:lnTo>
                    <a:lnTo>
                      <a:pt x="142" y="341"/>
                    </a:lnTo>
                    <a:lnTo>
                      <a:pt x="150" y="339"/>
                    </a:lnTo>
                    <a:cubicBezTo>
                      <a:pt x="164" y="337"/>
                      <a:pt x="177" y="332"/>
                      <a:pt x="190" y="328"/>
                    </a:cubicBezTo>
                    <a:cubicBezTo>
                      <a:pt x="200" y="323"/>
                      <a:pt x="209" y="319"/>
                      <a:pt x="218" y="315"/>
                    </a:cubicBezTo>
                    <a:lnTo>
                      <a:pt x="675" y="51"/>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609300" y="1712125"/>
                <a:ext cx="104600" cy="62450"/>
              </a:xfrm>
              <a:custGeom>
                <a:avLst/>
                <a:gdLst/>
                <a:ahLst/>
                <a:cxnLst/>
                <a:rect l="l" t="t" r="r" b="b"/>
                <a:pathLst>
                  <a:path w="4184" h="2498" extrusionOk="0">
                    <a:moveTo>
                      <a:pt x="598" y="557"/>
                    </a:moveTo>
                    <a:cubicBezTo>
                      <a:pt x="618" y="557"/>
                      <a:pt x="637" y="561"/>
                      <a:pt x="654" y="570"/>
                    </a:cubicBezTo>
                    <a:lnTo>
                      <a:pt x="1323" y="953"/>
                    </a:lnTo>
                    <a:cubicBezTo>
                      <a:pt x="1355" y="973"/>
                      <a:pt x="1355" y="1002"/>
                      <a:pt x="1323" y="1020"/>
                    </a:cubicBezTo>
                    <a:cubicBezTo>
                      <a:pt x="1305" y="1028"/>
                      <a:pt x="1287" y="1033"/>
                      <a:pt x="1268" y="1033"/>
                    </a:cubicBezTo>
                    <a:cubicBezTo>
                      <a:pt x="1247" y="1033"/>
                      <a:pt x="1229" y="1028"/>
                      <a:pt x="1211" y="1020"/>
                    </a:cubicBezTo>
                    <a:lnTo>
                      <a:pt x="543" y="632"/>
                    </a:lnTo>
                    <a:cubicBezTo>
                      <a:pt x="512" y="615"/>
                      <a:pt x="512" y="587"/>
                      <a:pt x="543" y="570"/>
                    </a:cubicBezTo>
                    <a:cubicBezTo>
                      <a:pt x="560" y="561"/>
                      <a:pt x="579" y="557"/>
                      <a:pt x="598" y="557"/>
                    </a:cubicBezTo>
                    <a:close/>
                    <a:moveTo>
                      <a:pt x="1594" y="1115"/>
                    </a:moveTo>
                    <a:cubicBezTo>
                      <a:pt x="1621" y="1115"/>
                      <a:pt x="1648" y="1121"/>
                      <a:pt x="1671" y="1134"/>
                    </a:cubicBezTo>
                    <a:cubicBezTo>
                      <a:pt x="1717" y="1159"/>
                      <a:pt x="1717" y="1196"/>
                      <a:pt x="1671" y="1224"/>
                    </a:cubicBezTo>
                    <a:cubicBezTo>
                      <a:pt x="1646" y="1237"/>
                      <a:pt x="1619" y="1243"/>
                      <a:pt x="1591" y="1243"/>
                    </a:cubicBezTo>
                    <a:cubicBezTo>
                      <a:pt x="1565" y="1243"/>
                      <a:pt x="1537" y="1237"/>
                      <a:pt x="1514" y="1224"/>
                    </a:cubicBezTo>
                    <a:cubicBezTo>
                      <a:pt x="1472" y="1201"/>
                      <a:pt x="1472" y="1159"/>
                      <a:pt x="1514" y="1134"/>
                    </a:cubicBezTo>
                    <a:cubicBezTo>
                      <a:pt x="1539" y="1121"/>
                      <a:pt x="1566" y="1115"/>
                      <a:pt x="1594" y="1115"/>
                    </a:cubicBezTo>
                    <a:close/>
                    <a:moveTo>
                      <a:pt x="2651" y="1757"/>
                    </a:moveTo>
                    <a:lnTo>
                      <a:pt x="2651" y="1757"/>
                    </a:lnTo>
                    <a:cubicBezTo>
                      <a:pt x="2652" y="1759"/>
                      <a:pt x="2652" y="1760"/>
                      <a:pt x="2653" y="1761"/>
                    </a:cubicBezTo>
                    <a:lnTo>
                      <a:pt x="2653" y="1761"/>
                    </a:lnTo>
                    <a:cubicBezTo>
                      <a:pt x="2652" y="1760"/>
                      <a:pt x="2652" y="1759"/>
                      <a:pt x="2651" y="1757"/>
                    </a:cubicBezTo>
                    <a:close/>
                    <a:moveTo>
                      <a:pt x="2653" y="1761"/>
                    </a:moveTo>
                    <a:cubicBezTo>
                      <a:pt x="2654" y="1763"/>
                      <a:pt x="2656" y="1765"/>
                      <a:pt x="2658" y="1766"/>
                    </a:cubicBezTo>
                    <a:cubicBezTo>
                      <a:pt x="2656" y="1764"/>
                      <a:pt x="2654" y="1763"/>
                      <a:pt x="2653" y="1761"/>
                    </a:cubicBezTo>
                    <a:close/>
                    <a:moveTo>
                      <a:pt x="2924" y="1459"/>
                    </a:moveTo>
                    <a:cubicBezTo>
                      <a:pt x="2929" y="1459"/>
                      <a:pt x="2934" y="1460"/>
                      <a:pt x="2940" y="1462"/>
                    </a:cubicBezTo>
                    <a:cubicBezTo>
                      <a:pt x="2943" y="1463"/>
                      <a:pt x="2944" y="1466"/>
                      <a:pt x="2945" y="1468"/>
                    </a:cubicBezTo>
                    <a:lnTo>
                      <a:pt x="2996" y="1560"/>
                    </a:lnTo>
                    <a:cubicBezTo>
                      <a:pt x="2998" y="1563"/>
                      <a:pt x="2999" y="1565"/>
                      <a:pt x="3002" y="1566"/>
                    </a:cubicBezTo>
                    <a:cubicBezTo>
                      <a:pt x="3005" y="1568"/>
                      <a:pt x="3008" y="1569"/>
                      <a:pt x="3012" y="1569"/>
                    </a:cubicBezTo>
                    <a:lnTo>
                      <a:pt x="3173" y="1598"/>
                    </a:lnTo>
                    <a:cubicBezTo>
                      <a:pt x="3176" y="1598"/>
                      <a:pt x="3179" y="1600"/>
                      <a:pt x="3182" y="1601"/>
                    </a:cubicBezTo>
                    <a:cubicBezTo>
                      <a:pt x="3186" y="1602"/>
                      <a:pt x="3189" y="1607"/>
                      <a:pt x="3189" y="1611"/>
                    </a:cubicBezTo>
                    <a:lnTo>
                      <a:pt x="3189" y="1688"/>
                    </a:lnTo>
                    <a:cubicBezTo>
                      <a:pt x="3189" y="1692"/>
                      <a:pt x="3186" y="1695"/>
                      <a:pt x="3179" y="1698"/>
                    </a:cubicBezTo>
                    <a:lnTo>
                      <a:pt x="3043" y="1756"/>
                    </a:lnTo>
                    <a:cubicBezTo>
                      <a:pt x="3040" y="1756"/>
                      <a:pt x="3037" y="1759"/>
                      <a:pt x="3035" y="1760"/>
                    </a:cubicBezTo>
                    <a:lnTo>
                      <a:pt x="3035" y="1787"/>
                    </a:lnTo>
                    <a:lnTo>
                      <a:pt x="3035" y="1863"/>
                    </a:lnTo>
                    <a:cubicBezTo>
                      <a:pt x="3035" y="1872"/>
                      <a:pt x="3024" y="1878"/>
                      <a:pt x="3012" y="1878"/>
                    </a:cubicBezTo>
                    <a:cubicBezTo>
                      <a:pt x="3006" y="1878"/>
                      <a:pt x="3002" y="1877"/>
                      <a:pt x="2998" y="1875"/>
                    </a:cubicBezTo>
                    <a:lnTo>
                      <a:pt x="2863" y="1817"/>
                    </a:lnTo>
                    <a:cubicBezTo>
                      <a:pt x="2858" y="1816"/>
                      <a:pt x="2854" y="1816"/>
                      <a:pt x="2848" y="1816"/>
                    </a:cubicBezTo>
                    <a:lnTo>
                      <a:pt x="2841" y="1816"/>
                    </a:lnTo>
                    <a:lnTo>
                      <a:pt x="2683" y="1848"/>
                    </a:lnTo>
                    <a:lnTo>
                      <a:pt x="2674" y="1848"/>
                    </a:lnTo>
                    <a:cubicBezTo>
                      <a:pt x="2668" y="1848"/>
                      <a:pt x="2663" y="1846"/>
                      <a:pt x="2658" y="1843"/>
                    </a:cubicBezTo>
                    <a:cubicBezTo>
                      <a:pt x="2654" y="1842"/>
                      <a:pt x="2652" y="1837"/>
                      <a:pt x="2651" y="1833"/>
                    </a:cubicBezTo>
                    <a:lnTo>
                      <a:pt x="2651" y="1756"/>
                    </a:lnTo>
                    <a:cubicBezTo>
                      <a:pt x="2651" y="1757"/>
                      <a:pt x="2651" y="1757"/>
                      <a:pt x="2651" y="1757"/>
                    </a:cubicBezTo>
                    <a:lnTo>
                      <a:pt x="2651" y="1757"/>
                    </a:lnTo>
                    <a:cubicBezTo>
                      <a:pt x="2651" y="1756"/>
                      <a:pt x="2651" y="1754"/>
                      <a:pt x="2652" y="1752"/>
                    </a:cubicBezTo>
                    <a:lnTo>
                      <a:pt x="2679" y="1707"/>
                    </a:lnTo>
                    <a:lnTo>
                      <a:pt x="2600" y="1647"/>
                    </a:lnTo>
                    <a:cubicBezTo>
                      <a:pt x="2597" y="1644"/>
                      <a:pt x="2596" y="1642"/>
                      <a:pt x="2596" y="1639"/>
                    </a:cubicBezTo>
                    <a:lnTo>
                      <a:pt x="2596" y="1565"/>
                    </a:lnTo>
                    <a:cubicBezTo>
                      <a:pt x="2596" y="1557"/>
                      <a:pt x="2606" y="1550"/>
                      <a:pt x="2619" y="1550"/>
                    </a:cubicBezTo>
                    <a:lnTo>
                      <a:pt x="2790" y="1550"/>
                    </a:lnTo>
                    <a:cubicBezTo>
                      <a:pt x="2796" y="1550"/>
                      <a:pt x="2803" y="1549"/>
                      <a:pt x="2809" y="1544"/>
                    </a:cubicBezTo>
                    <a:lnTo>
                      <a:pt x="2905" y="1465"/>
                    </a:lnTo>
                    <a:cubicBezTo>
                      <a:pt x="2911" y="1460"/>
                      <a:pt x="2916" y="1459"/>
                      <a:pt x="2924" y="1459"/>
                    </a:cubicBezTo>
                    <a:close/>
                    <a:moveTo>
                      <a:pt x="749" y="0"/>
                    </a:moveTo>
                    <a:lnTo>
                      <a:pt x="0" y="432"/>
                    </a:lnTo>
                    <a:lnTo>
                      <a:pt x="3576" y="2497"/>
                    </a:lnTo>
                    <a:lnTo>
                      <a:pt x="4029" y="2235"/>
                    </a:lnTo>
                    <a:cubicBezTo>
                      <a:pt x="4055" y="2219"/>
                      <a:pt x="4078" y="2201"/>
                      <a:pt x="4100" y="2180"/>
                    </a:cubicBezTo>
                    <a:cubicBezTo>
                      <a:pt x="4184" y="2088"/>
                      <a:pt x="4161" y="1971"/>
                      <a:pt x="4026" y="1894"/>
                    </a:cubicBezTo>
                    <a:lnTo>
                      <a:pt x="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600450" y="1722875"/>
                <a:ext cx="98300" cy="60200"/>
              </a:xfrm>
              <a:custGeom>
                <a:avLst/>
                <a:gdLst/>
                <a:ahLst/>
                <a:cxnLst/>
                <a:rect l="l" t="t" r="r" b="b"/>
                <a:pathLst>
                  <a:path w="3932" h="2408" extrusionOk="0">
                    <a:moveTo>
                      <a:pt x="357" y="1"/>
                    </a:moveTo>
                    <a:lnTo>
                      <a:pt x="0" y="207"/>
                    </a:lnTo>
                    <a:lnTo>
                      <a:pt x="3344" y="2138"/>
                    </a:lnTo>
                    <a:lnTo>
                      <a:pt x="3104" y="2280"/>
                    </a:lnTo>
                    <a:lnTo>
                      <a:pt x="3273" y="2379"/>
                    </a:lnTo>
                    <a:cubicBezTo>
                      <a:pt x="3283" y="2386"/>
                      <a:pt x="3295" y="2390"/>
                      <a:pt x="3307" y="2395"/>
                    </a:cubicBezTo>
                    <a:cubicBezTo>
                      <a:pt x="3314" y="2398"/>
                      <a:pt x="3321" y="2401"/>
                      <a:pt x="3330" y="2402"/>
                    </a:cubicBezTo>
                    <a:lnTo>
                      <a:pt x="3340" y="2405"/>
                    </a:lnTo>
                    <a:lnTo>
                      <a:pt x="3347" y="2408"/>
                    </a:lnTo>
                    <a:lnTo>
                      <a:pt x="3932" y="2067"/>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710075" y="1766575"/>
                <a:ext cx="1775" cy="1400"/>
              </a:xfrm>
              <a:custGeom>
                <a:avLst/>
                <a:gdLst/>
                <a:ahLst/>
                <a:cxnLst/>
                <a:rect l="l" t="t" r="r" b="b"/>
                <a:pathLst>
                  <a:path w="71" h="56" extrusionOk="0">
                    <a:moveTo>
                      <a:pt x="70" y="0"/>
                    </a:moveTo>
                    <a:lnTo>
                      <a:pt x="70" y="0"/>
                    </a:lnTo>
                    <a:cubicBezTo>
                      <a:pt x="50" y="22"/>
                      <a:pt x="25" y="39"/>
                      <a:pt x="1" y="55"/>
                    </a:cubicBezTo>
                    <a:cubicBezTo>
                      <a:pt x="27" y="39"/>
                      <a:pt x="50" y="22"/>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698725" y="1767950"/>
                <a:ext cx="11375" cy="6625"/>
              </a:xfrm>
              <a:custGeom>
                <a:avLst/>
                <a:gdLst/>
                <a:ahLst/>
                <a:cxnLst/>
                <a:rect l="l" t="t" r="r" b="b"/>
                <a:pathLst>
                  <a:path w="455" h="265" extrusionOk="0">
                    <a:moveTo>
                      <a:pt x="455" y="0"/>
                    </a:moveTo>
                    <a:lnTo>
                      <a:pt x="1" y="264"/>
                    </a:lnTo>
                    <a:lnTo>
                      <a:pt x="1" y="264"/>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684125" y="1774550"/>
                <a:ext cx="14625" cy="8500"/>
              </a:xfrm>
              <a:custGeom>
                <a:avLst/>
                <a:gdLst/>
                <a:ahLst/>
                <a:cxnLst/>
                <a:rect l="l" t="t" r="r" b="b"/>
                <a:pathLst>
                  <a:path w="585" h="340" extrusionOk="0">
                    <a:moveTo>
                      <a:pt x="585" y="0"/>
                    </a:moveTo>
                    <a:lnTo>
                      <a:pt x="0" y="339"/>
                    </a:lnTo>
                    <a:lnTo>
                      <a:pt x="0" y="339"/>
                    </a:lnTo>
                    <a:lnTo>
                      <a:pt x="585" y="0"/>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646175" y="1740000"/>
                <a:ext cx="6100" cy="3175"/>
              </a:xfrm>
              <a:custGeom>
                <a:avLst/>
                <a:gdLst/>
                <a:ahLst/>
                <a:cxnLst/>
                <a:rect l="l" t="t" r="r" b="b"/>
                <a:pathLst>
                  <a:path w="244" h="127" extrusionOk="0">
                    <a:moveTo>
                      <a:pt x="130" y="0"/>
                    </a:moveTo>
                    <a:cubicBezTo>
                      <a:pt x="127" y="0"/>
                      <a:pt x="124" y="0"/>
                      <a:pt x="122" y="0"/>
                    </a:cubicBezTo>
                    <a:cubicBezTo>
                      <a:pt x="119" y="0"/>
                      <a:pt x="117" y="0"/>
                      <a:pt x="115" y="0"/>
                    </a:cubicBezTo>
                    <a:cubicBezTo>
                      <a:pt x="90" y="0"/>
                      <a:pt x="65" y="7"/>
                      <a:pt x="42" y="18"/>
                    </a:cubicBezTo>
                    <a:cubicBezTo>
                      <a:pt x="0" y="42"/>
                      <a:pt x="0" y="84"/>
                      <a:pt x="42" y="109"/>
                    </a:cubicBezTo>
                    <a:cubicBezTo>
                      <a:pt x="63" y="120"/>
                      <a:pt x="87" y="127"/>
                      <a:pt x="112" y="127"/>
                    </a:cubicBezTo>
                    <a:cubicBezTo>
                      <a:pt x="114" y="127"/>
                      <a:pt x="117" y="126"/>
                      <a:pt x="119" y="126"/>
                    </a:cubicBezTo>
                    <a:cubicBezTo>
                      <a:pt x="146" y="126"/>
                      <a:pt x="174" y="121"/>
                      <a:pt x="199" y="109"/>
                    </a:cubicBezTo>
                    <a:cubicBezTo>
                      <a:pt x="244" y="80"/>
                      <a:pt x="244" y="42"/>
                      <a:pt x="199" y="18"/>
                    </a:cubicBezTo>
                    <a:cubicBezTo>
                      <a:pt x="178" y="6"/>
                      <a:pt x="153"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622125" y="1726000"/>
                <a:ext cx="21100" cy="11925"/>
              </a:xfrm>
              <a:custGeom>
                <a:avLst/>
                <a:gdLst/>
                <a:ahLst/>
                <a:cxnLst/>
                <a:rect l="l" t="t" r="r" b="b"/>
                <a:pathLst>
                  <a:path w="844" h="477" extrusionOk="0">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4"/>
                      <a:pt x="843" y="418"/>
                      <a:pt x="813" y="396"/>
                    </a:cubicBezTo>
                    <a:lnTo>
                      <a:pt x="144" y="14"/>
                    </a:lnTo>
                    <a:cubicBezTo>
                      <a:pt x="127" y="5"/>
                      <a:pt x="108"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595925" y="1728025"/>
                <a:ext cx="88150" cy="51875"/>
              </a:xfrm>
              <a:custGeom>
                <a:avLst/>
                <a:gdLst/>
                <a:ahLst/>
                <a:cxnLst/>
                <a:rect l="l" t="t" r="r" b="b"/>
                <a:pathLst>
                  <a:path w="3526" h="2075" extrusionOk="0">
                    <a:moveTo>
                      <a:pt x="3" y="114"/>
                    </a:moveTo>
                    <a:lnTo>
                      <a:pt x="3" y="114"/>
                    </a:lnTo>
                    <a:cubicBezTo>
                      <a:pt x="2" y="118"/>
                      <a:pt x="1" y="121"/>
                      <a:pt x="0" y="125"/>
                    </a:cubicBezTo>
                    <a:lnTo>
                      <a:pt x="0" y="165"/>
                    </a:lnTo>
                    <a:lnTo>
                      <a:pt x="3" y="114"/>
                    </a:lnTo>
                    <a:close/>
                    <a:moveTo>
                      <a:pt x="181" y="1"/>
                    </a:moveTo>
                    <a:lnTo>
                      <a:pt x="21" y="94"/>
                    </a:lnTo>
                    <a:cubicBezTo>
                      <a:pt x="12" y="99"/>
                      <a:pt x="6" y="106"/>
                      <a:pt x="3" y="114"/>
                    </a:cubicBezTo>
                    <a:lnTo>
                      <a:pt x="3" y="114"/>
                    </a:lnTo>
                    <a:cubicBezTo>
                      <a:pt x="3" y="114"/>
                      <a:pt x="3" y="114"/>
                      <a:pt x="3" y="114"/>
                    </a:cubicBezTo>
                    <a:lnTo>
                      <a:pt x="3" y="114"/>
                    </a:lnTo>
                    <a:lnTo>
                      <a:pt x="3" y="114"/>
                    </a:lnTo>
                    <a:cubicBezTo>
                      <a:pt x="3" y="114"/>
                      <a:pt x="3" y="114"/>
                      <a:pt x="3" y="114"/>
                    </a:cubicBezTo>
                    <a:lnTo>
                      <a:pt x="3" y="114"/>
                    </a:lnTo>
                    <a:cubicBezTo>
                      <a:pt x="3" y="140"/>
                      <a:pt x="29" y="168"/>
                      <a:pt x="63" y="192"/>
                    </a:cubicBezTo>
                    <a:cubicBezTo>
                      <a:pt x="65" y="194"/>
                      <a:pt x="2599" y="1673"/>
                      <a:pt x="3285" y="2074"/>
                    </a:cubicBezTo>
                    <a:lnTo>
                      <a:pt x="3525" y="1932"/>
                    </a:lnTo>
                    <a:lnTo>
                      <a:pt x="1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710825" y="1713750"/>
                <a:ext cx="10775" cy="5775"/>
              </a:xfrm>
              <a:custGeom>
                <a:avLst/>
                <a:gdLst/>
                <a:ahLst/>
                <a:cxnLst/>
                <a:rect l="l" t="t" r="r" b="b"/>
                <a:pathLst>
                  <a:path w="431" h="231" extrusionOk="0">
                    <a:moveTo>
                      <a:pt x="184" y="0"/>
                    </a:moveTo>
                    <a:cubicBezTo>
                      <a:pt x="184" y="0"/>
                      <a:pt x="184" y="0"/>
                      <a:pt x="184" y="0"/>
                    </a:cubicBezTo>
                    <a:lnTo>
                      <a:pt x="184" y="0"/>
                    </a:lnTo>
                    <a:cubicBezTo>
                      <a:pt x="184" y="0"/>
                      <a:pt x="185" y="0"/>
                      <a:pt x="185" y="0"/>
                    </a:cubicBezTo>
                    <a:close/>
                    <a:moveTo>
                      <a:pt x="184" y="0"/>
                    </a:moveTo>
                    <a:cubicBezTo>
                      <a:pt x="180" y="0"/>
                      <a:pt x="176" y="1"/>
                      <a:pt x="174" y="3"/>
                    </a:cubicBezTo>
                    <a:lnTo>
                      <a:pt x="1" y="103"/>
                    </a:lnTo>
                    <a:cubicBezTo>
                      <a:pt x="4" y="102"/>
                      <a:pt x="8" y="100"/>
                      <a:pt x="13" y="100"/>
                    </a:cubicBezTo>
                    <a:cubicBezTo>
                      <a:pt x="17" y="100"/>
                      <a:pt x="21" y="102"/>
                      <a:pt x="26" y="103"/>
                    </a:cubicBezTo>
                    <a:lnTo>
                      <a:pt x="330" y="228"/>
                    </a:lnTo>
                    <a:cubicBezTo>
                      <a:pt x="333" y="229"/>
                      <a:pt x="337" y="231"/>
                      <a:pt x="342" y="231"/>
                    </a:cubicBezTo>
                    <a:lnTo>
                      <a:pt x="343" y="231"/>
                    </a:lnTo>
                    <a:cubicBezTo>
                      <a:pt x="346" y="231"/>
                      <a:pt x="350" y="231"/>
                      <a:pt x="353" y="228"/>
                    </a:cubicBezTo>
                    <a:cubicBezTo>
                      <a:pt x="356" y="227"/>
                      <a:pt x="359" y="224"/>
                      <a:pt x="361" y="221"/>
                    </a:cubicBezTo>
                    <a:lnTo>
                      <a:pt x="430" y="99"/>
                    </a:lnTo>
                    <a:lnTo>
                      <a:pt x="197" y="3"/>
                    </a:lnTo>
                    <a:cubicBezTo>
                      <a:pt x="192" y="2"/>
                      <a:pt x="188" y="0"/>
                      <a:pt x="18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731925" y="1733650"/>
                <a:ext cx="5725" cy="13475"/>
              </a:xfrm>
              <a:custGeom>
                <a:avLst/>
                <a:gdLst/>
                <a:ahLst/>
                <a:cxnLst/>
                <a:rect l="l" t="t" r="r" b="b"/>
                <a:pathLst>
                  <a:path w="229" h="539" extrusionOk="0">
                    <a:moveTo>
                      <a:pt x="176" y="0"/>
                    </a:moveTo>
                    <a:cubicBezTo>
                      <a:pt x="176" y="2"/>
                      <a:pt x="175" y="4"/>
                      <a:pt x="175" y="5"/>
                    </a:cubicBezTo>
                    <a:lnTo>
                      <a:pt x="175" y="5"/>
                    </a:lnTo>
                    <a:lnTo>
                      <a:pt x="176" y="0"/>
                    </a:lnTo>
                    <a:close/>
                    <a:moveTo>
                      <a:pt x="175" y="5"/>
                    </a:moveTo>
                    <a:lnTo>
                      <a:pt x="168" y="25"/>
                    </a:lnTo>
                    <a:lnTo>
                      <a:pt x="4" y="114"/>
                    </a:lnTo>
                    <a:lnTo>
                      <a:pt x="1" y="114"/>
                    </a:lnTo>
                    <a:lnTo>
                      <a:pt x="1" y="115"/>
                    </a:lnTo>
                    <a:lnTo>
                      <a:pt x="1" y="119"/>
                    </a:lnTo>
                    <a:cubicBezTo>
                      <a:pt x="1" y="121"/>
                      <a:pt x="1" y="121"/>
                      <a:pt x="1" y="122"/>
                    </a:cubicBezTo>
                    <a:lnTo>
                      <a:pt x="1" y="125"/>
                    </a:lnTo>
                    <a:lnTo>
                      <a:pt x="53" y="504"/>
                    </a:lnTo>
                    <a:cubicBezTo>
                      <a:pt x="56" y="517"/>
                      <a:pt x="52" y="530"/>
                      <a:pt x="40" y="538"/>
                    </a:cubicBezTo>
                    <a:lnTo>
                      <a:pt x="213" y="438"/>
                    </a:lnTo>
                    <a:cubicBezTo>
                      <a:pt x="224" y="430"/>
                      <a:pt x="229" y="415"/>
                      <a:pt x="224" y="402"/>
                    </a:cubicBezTo>
                    <a:lnTo>
                      <a:pt x="173" y="24"/>
                    </a:lnTo>
                    <a:cubicBezTo>
                      <a:pt x="172" y="17"/>
                      <a:pt x="173" y="11"/>
                      <a:pt x="175" y="5"/>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723500" y="1710475"/>
                <a:ext cx="19000" cy="23050"/>
              </a:xfrm>
              <a:custGeom>
                <a:avLst/>
                <a:gdLst/>
                <a:ahLst/>
                <a:cxnLst/>
                <a:rect l="l" t="t" r="r" b="b"/>
                <a:pathLst>
                  <a:path w="760" h="922" extrusionOk="0">
                    <a:moveTo>
                      <a:pt x="184" y="1"/>
                    </a:moveTo>
                    <a:cubicBezTo>
                      <a:pt x="180" y="1"/>
                      <a:pt x="175" y="2"/>
                      <a:pt x="173" y="4"/>
                    </a:cubicBezTo>
                    <a:lnTo>
                      <a:pt x="0" y="104"/>
                    </a:lnTo>
                    <a:lnTo>
                      <a:pt x="4" y="102"/>
                    </a:lnTo>
                    <a:lnTo>
                      <a:pt x="10" y="102"/>
                    </a:lnTo>
                    <a:cubicBezTo>
                      <a:pt x="17" y="102"/>
                      <a:pt x="23" y="105"/>
                      <a:pt x="29" y="108"/>
                    </a:cubicBezTo>
                    <a:cubicBezTo>
                      <a:pt x="48" y="120"/>
                      <a:pt x="61" y="137"/>
                      <a:pt x="67" y="157"/>
                    </a:cubicBezTo>
                    <a:lnTo>
                      <a:pt x="203" y="553"/>
                    </a:lnTo>
                    <a:cubicBezTo>
                      <a:pt x="209" y="571"/>
                      <a:pt x="220" y="587"/>
                      <a:pt x="235" y="598"/>
                    </a:cubicBezTo>
                    <a:lnTo>
                      <a:pt x="539" y="825"/>
                    </a:lnTo>
                    <a:cubicBezTo>
                      <a:pt x="561" y="842"/>
                      <a:pt x="574" y="867"/>
                      <a:pt x="576" y="894"/>
                    </a:cubicBezTo>
                    <a:cubicBezTo>
                      <a:pt x="577" y="904"/>
                      <a:pt x="571" y="914"/>
                      <a:pt x="564" y="922"/>
                    </a:cubicBezTo>
                    <a:lnTo>
                      <a:pt x="735" y="822"/>
                    </a:lnTo>
                    <a:cubicBezTo>
                      <a:pt x="760" y="809"/>
                      <a:pt x="747" y="751"/>
                      <a:pt x="712" y="724"/>
                    </a:cubicBezTo>
                    <a:lnTo>
                      <a:pt x="408" y="498"/>
                    </a:lnTo>
                    <a:cubicBezTo>
                      <a:pt x="393" y="487"/>
                      <a:pt x="381" y="471"/>
                      <a:pt x="376" y="453"/>
                    </a:cubicBezTo>
                    <a:lnTo>
                      <a:pt x="241" y="57"/>
                    </a:lnTo>
                    <a:cubicBezTo>
                      <a:pt x="233" y="37"/>
                      <a:pt x="220" y="20"/>
                      <a:pt x="203" y="8"/>
                    </a:cubicBezTo>
                    <a:cubicBezTo>
                      <a:pt x="197" y="4"/>
                      <a:pt x="190" y="2"/>
                      <a:pt x="183" y="2"/>
                    </a:cubicBezTo>
                    <a:lnTo>
                      <a:pt x="1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710300" y="1712975"/>
                <a:ext cx="27275" cy="34825"/>
              </a:xfrm>
              <a:custGeom>
                <a:avLst/>
                <a:gdLst/>
                <a:ahLst/>
                <a:cxnLst/>
                <a:rect l="l" t="t" r="r" b="b"/>
                <a:pathLst>
                  <a:path w="1091" h="1393" extrusionOk="0">
                    <a:moveTo>
                      <a:pt x="532" y="1"/>
                    </a:moveTo>
                    <a:cubicBezTo>
                      <a:pt x="528" y="4"/>
                      <a:pt x="524" y="7"/>
                      <a:pt x="521" y="11"/>
                    </a:cubicBezTo>
                    <a:lnTo>
                      <a:pt x="453" y="129"/>
                    </a:lnTo>
                    <a:lnTo>
                      <a:pt x="383" y="250"/>
                    </a:lnTo>
                    <a:cubicBezTo>
                      <a:pt x="382" y="253"/>
                      <a:pt x="379" y="256"/>
                      <a:pt x="376" y="258"/>
                    </a:cubicBezTo>
                    <a:cubicBezTo>
                      <a:pt x="373" y="260"/>
                      <a:pt x="369" y="260"/>
                      <a:pt x="366" y="260"/>
                    </a:cubicBezTo>
                    <a:lnTo>
                      <a:pt x="363" y="260"/>
                    </a:lnTo>
                    <a:cubicBezTo>
                      <a:pt x="358" y="260"/>
                      <a:pt x="354" y="259"/>
                      <a:pt x="351" y="258"/>
                    </a:cubicBezTo>
                    <a:lnTo>
                      <a:pt x="47" y="133"/>
                    </a:lnTo>
                    <a:cubicBezTo>
                      <a:pt x="42" y="131"/>
                      <a:pt x="38" y="130"/>
                      <a:pt x="34" y="130"/>
                    </a:cubicBezTo>
                    <a:cubicBezTo>
                      <a:pt x="9" y="130"/>
                      <a:pt x="0" y="166"/>
                      <a:pt x="22" y="202"/>
                    </a:cubicBezTo>
                    <a:lnTo>
                      <a:pt x="242" y="577"/>
                    </a:lnTo>
                    <a:cubicBezTo>
                      <a:pt x="251" y="591"/>
                      <a:pt x="255" y="610"/>
                      <a:pt x="254" y="627"/>
                    </a:cubicBezTo>
                    <a:lnTo>
                      <a:pt x="202" y="945"/>
                    </a:lnTo>
                    <a:cubicBezTo>
                      <a:pt x="199" y="978"/>
                      <a:pt x="215" y="1009"/>
                      <a:pt x="242" y="1026"/>
                    </a:cubicBezTo>
                    <a:cubicBezTo>
                      <a:pt x="248" y="1030"/>
                      <a:pt x="254" y="1032"/>
                      <a:pt x="261" y="1032"/>
                    </a:cubicBezTo>
                    <a:lnTo>
                      <a:pt x="532" y="1025"/>
                    </a:lnTo>
                    <a:cubicBezTo>
                      <a:pt x="540" y="1025"/>
                      <a:pt x="545" y="1028"/>
                      <a:pt x="551" y="1030"/>
                    </a:cubicBezTo>
                    <a:cubicBezTo>
                      <a:pt x="558" y="1035"/>
                      <a:pt x="566" y="1041"/>
                      <a:pt x="570" y="1048"/>
                    </a:cubicBezTo>
                    <a:lnTo>
                      <a:pt x="843" y="1370"/>
                    </a:lnTo>
                    <a:cubicBezTo>
                      <a:pt x="848" y="1377"/>
                      <a:pt x="854" y="1383"/>
                      <a:pt x="863" y="1387"/>
                    </a:cubicBezTo>
                    <a:cubicBezTo>
                      <a:pt x="867" y="1392"/>
                      <a:pt x="875" y="1393"/>
                      <a:pt x="880" y="1393"/>
                    </a:cubicBezTo>
                    <a:cubicBezTo>
                      <a:pt x="896" y="1393"/>
                      <a:pt x="907" y="1380"/>
                      <a:pt x="904" y="1357"/>
                    </a:cubicBezTo>
                    <a:lnTo>
                      <a:pt x="904" y="1355"/>
                    </a:lnTo>
                    <a:lnTo>
                      <a:pt x="853" y="977"/>
                    </a:lnTo>
                    <a:lnTo>
                      <a:pt x="853" y="974"/>
                    </a:lnTo>
                    <a:cubicBezTo>
                      <a:pt x="853" y="974"/>
                      <a:pt x="853" y="972"/>
                      <a:pt x="853" y="972"/>
                    </a:cubicBezTo>
                    <a:lnTo>
                      <a:pt x="853" y="967"/>
                    </a:lnTo>
                    <a:lnTo>
                      <a:pt x="853" y="965"/>
                    </a:lnTo>
                    <a:lnTo>
                      <a:pt x="856" y="965"/>
                    </a:lnTo>
                    <a:lnTo>
                      <a:pt x="1018" y="878"/>
                    </a:lnTo>
                    <a:lnTo>
                      <a:pt x="1078" y="846"/>
                    </a:lnTo>
                    <a:cubicBezTo>
                      <a:pt x="1086" y="841"/>
                      <a:pt x="1091" y="829"/>
                      <a:pt x="1091" y="819"/>
                    </a:cubicBezTo>
                    <a:cubicBezTo>
                      <a:pt x="1089" y="791"/>
                      <a:pt x="1075" y="767"/>
                      <a:pt x="1054" y="749"/>
                    </a:cubicBezTo>
                    <a:lnTo>
                      <a:pt x="763" y="498"/>
                    </a:lnTo>
                    <a:cubicBezTo>
                      <a:pt x="748" y="485"/>
                      <a:pt x="737" y="471"/>
                      <a:pt x="731" y="453"/>
                    </a:cubicBezTo>
                    <a:lnTo>
                      <a:pt x="596" y="56"/>
                    </a:lnTo>
                    <a:cubicBezTo>
                      <a:pt x="589" y="36"/>
                      <a:pt x="576" y="18"/>
                      <a:pt x="558" y="8"/>
                    </a:cubicBezTo>
                    <a:cubicBezTo>
                      <a:pt x="553" y="4"/>
                      <a:pt x="545" y="2"/>
                      <a:pt x="540" y="2"/>
                    </a:cubicBezTo>
                    <a:lnTo>
                      <a:pt x="5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685425" y="1752650"/>
                <a:ext cx="3550" cy="1500"/>
              </a:xfrm>
              <a:custGeom>
                <a:avLst/>
                <a:gdLst/>
                <a:ahLst/>
                <a:cxnLst/>
                <a:rect l="l" t="t" r="r" b="b"/>
                <a:pathLst>
                  <a:path w="142" h="60" extrusionOk="0">
                    <a:moveTo>
                      <a:pt x="141" y="0"/>
                    </a:moveTo>
                    <a:cubicBezTo>
                      <a:pt x="140" y="0"/>
                      <a:pt x="138" y="2"/>
                      <a:pt x="137" y="2"/>
                    </a:cubicBezTo>
                    <a:lnTo>
                      <a:pt x="0" y="60"/>
                    </a:lnTo>
                    <a:lnTo>
                      <a:pt x="137" y="3"/>
                    </a:lnTo>
                    <a:cubicBezTo>
                      <a:pt x="138" y="2"/>
                      <a:pt x="140" y="2"/>
                      <a:pt x="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674250" y="1751300"/>
                <a:ext cx="2800" cy="3575"/>
              </a:xfrm>
              <a:custGeom>
                <a:avLst/>
                <a:gdLst/>
                <a:ahLst/>
                <a:cxnLst/>
                <a:rect l="l" t="t" r="r" b="b"/>
                <a:pathLst>
                  <a:path w="112" h="143" extrusionOk="0">
                    <a:moveTo>
                      <a:pt x="1" y="1"/>
                    </a:moveTo>
                    <a:lnTo>
                      <a:pt x="1" y="75"/>
                    </a:lnTo>
                    <a:cubicBezTo>
                      <a:pt x="1" y="77"/>
                      <a:pt x="2" y="80"/>
                      <a:pt x="5" y="83"/>
                    </a:cubicBezTo>
                    <a:lnTo>
                      <a:pt x="83" y="143"/>
                    </a:lnTo>
                    <a:lnTo>
                      <a:pt x="110" y="95"/>
                    </a:lnTo>
                    <a:cubicBezTo>
                      <a:pt x="111" y="93"/>
                      <a:pt x="111" y="92"/>
                      <a:pt x="111" y="91"/>
                    </a:cubicBezTo>
                    <a:lnTo>
                      <a:pt x="111" y="89"/>
                    </a:lnTo>
                    <a:cubicBezTo>
                      <a:pt x="111" y="88"/>
                      <a:pt x="110" y="86"/>
                      <a:pt x="108" y="85"/>
                    </a:cubicBezTo>
                    <a:lnTo>
                      <a:pt x="107" y="85"/>
                    </a:lnTo>
                    <a:lnTo>
                      <a:pt x="5" y="8"/>
                    </a:lnTo>
                    <a:cubicBezTo>
                      <a:pt x="2" y="6"/>
                      <a:pt x="1"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685125" y="1752400"/>
                <a:ext cx="3950" cy="3750"/>
              </a:xfrm>
              <a:custGeom>
                <a:avLst/>
                <a:gdLst/>
                <a:ahLst/>
                <a:cxnLst/>
                <a:rect l="l" t="t" r="r" b="b"/>
                <a:pathLst>
                  <a:path w="158" h="150" extrusionOk="0">
                    <a:moveTo>
                      <a:pt x="157" y="0"/>
                    </a:moveTo>
                    <a:cubicBezTo>
                      <a:pt x="156" y="3"/>
                      <a:pt x="155" y="6"/>
                      <a:pt x="152" y="7"/>
                    </a:cubicBezTo>
                    <a:cubicBezTo>
                      <a:pt x="150" y="9"/>
                      <a:pt x="149" y="9"/>
                      <a:pt x="147" y="10"/>
                    </a:cubicBezTo>
                    <a:lnTo>
                      <a:pt x="11" y="67"/>
                    </a:lnTo>
                    <a:cubicBezTo>
                      <a:pt x="5" y="70"/>
                      <a:pt x="1" y="74"/>
                      <a:pt x="1" y="78"/>
                    </a:cubicBezTo>
                    <a:lnTo>
                      <a:pt x="4" y="149"/>
                    </a:lnTo>
                    <a:cubicBezTo>
                      <a:pt x="5" y="147"/>
                      <a:pt x="8" y="145"/>
                      <a:pt x="11" y="145"/>
                    </a:cubicBezTo>
                    <a:lnTo>
                      <a:pt x="147" y="87"/>
                    </a:lnTo>
                    <a:cubicBezTo>
                      <a:pt x="155" y="84"/>
                      <a:pt x="157" y="80"/>
                      <a:pt x="157" y="77"/>
                    </a:cubicBezTo>
                    <a:lnTo>
                      <a:pt x="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675625" y="1755550"/>
                <a:ext cx="9650" cy="3525"/>
              </a:xfrm>
              <a:custGeom>
                <a:avLst/>
                <a:gdLst/>
                <a:ahLst/>
                <a:cxnLst/>
                <a:rect l="l" t="t" r="r" b="b"/>
                <a:pathLst>
                  <a:path w="386" h="141" extrusionOk="0">
                    <a:moveTo>
                      <a:pt x="191" y="0"/>
                    </a:moveTo>
                    <a:lnTo>
                      <a:pt x="31" y="34"/>
                    </a:lnTo>
                    <a:lnTo>
                      <a:pt x="24" y="34"/>
                    </a:lnTo>
                    <a:cubicBezTo>
                      <a:pt x="18" y="34"/>
                      <a:pt x="13" y="32"/>
                      <a:pt x="8" y="29"/>
                    </a:cubicBezTo>
                    <a:cubicBezTo>
                      <a:pt x="4" y="28"/>
                      <a:pt x="1" y="23"/>
                      <a:pt x="1" y="21"/>
                    </a:cubicBezTo>
                    <a:lnTo>
                      <a:pt x="1" y="97"/>
                    </a:lnTo>
                    <a:cubicBezTo>
                      <a:pt x="1" y="102"/>
                      <a:pt x="4" y="105"/>
                      <a:pt x="8" y="106"/>
                    </a:cubicBezTo>
                    <a:cubicBezTo>
                      <a:pt x="13" y="109"/>
                      <a:pt x="18" y="111"/>
                      <a:pt x="24" y="111"/>
                    </a:cubicBezTo>
                    <a:lnTo>
                      <a:pt x="31" y="111"/>
                    </a:lnTo>
                    <a:lnTo>
                      <a:pt x="191" y="79"/>
                    </a:lnTo>
                    <a:lnTo>
                      <a:pt x="198" y="79"/>
                    </a:lnTo>
                    <a:cubicBezTo>
                      <a:pt x="202" y="79"/>
                      <a:pt x="207" y="79"/>
                      <a:pt x="211" y="82"/>
                    </a:cubicBezTo>
                    <a:lnTo>
                      <a:pt x="348" y="138"/>
                    </a:lnTo>
                    <a:cubicBezTo>
                      <a:pt x="352" y="141"/>
                      <a:pt x="356" y="141"/>
                      <a:pt x="361" y="141"/>
                    </a:cubicBezTo>
                    <a:cubicBezTo>
                      <a:pt x="374" y="141"/>
                      <a:pt x="385" y="135"/>
                      <a:pt x="384" y="128"/>
                    </a:cubicBezTo>
                    <a:lnTo>
                      <a:pt x="384" y="51"/>
                    </a:lnTo>
                    <a:cubicBezTo>
                      <a:pt x="384" y="58"/>
                      <a:pt x="372" y="64"/>
                      <a:pt x="361" y="64"/>
                    </a:cubicBezTo>
                    <a:cubicBezTo>
                      <a:pt x="356" y="64"/>
                      <a:pt x="352" y="63"/>
                      <a:pt x="348" y="61"/>
                    </a:cubicBezTo>
                    <a:lnTo>
                      <a:pt x="211" y="3"/>
                    </a:lnTo>
                    <a:cubicBezTo>
                      <a:pt x="208" y="2"/>
                      <a:pt x="205" y="1"/>
                      <a:pt x="202" y="1"/>
                    </a:cubicBezTo>
                    <a:cubicBezTo>
                      <a:pt x="201" y="1"/>
                      <a:pt x="199" y="1"/>
                      <a:pt x="198" y="2"/>
                    </a:cubicBez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595850" y="1703700"/>
                <a:ext cx="229350" cy="82575"/>
              </a:xfrm>
              <a:custGeom>
                <a:avLst/>
                <a:gdLst/>
                <a:ahLst/>
                <a:cxnLst/>
                <a:rect l="l" t="t" r="r" b="b"/>
                <a:pathLst>
                  <a:path w="9174" h="3303" extrusionOk="0">
                    <a:moveTo>
                      <a:pt x="9173" y="1"/>
                    </a:moveTo>
                    <a:cubicBezTo>
                      <a:pt x="9173" y="17"/>
                      <a:pt x="9120" y="46"/>
                      <a:pt x="9114" y="49"/>
                    </a:cubicBezTo>
                    <a:lnTo>
                      <a:pt x="3749" y="3147"/>
                    </a:lnTo>
                    <a:cubicBezTo>
                      <a:pt x="3740" y="3152"/>
                      <a:pt x="3731" y="3156"/>
                      <a:pt x="3721" y="3160"/>
                    </a:cubicBezTo>
                    <a:cubicBezTo>
                      <a:pt x="3708" y="3165"/>
                      <a:pt x="3695" y="3169"/>
                      <a:pt x="3681" y="3172"/>
                    </a:cubicBezTo>
                    <a:lnTo>
                      <a:pt x="3672" y="3173"/>
                    </a:lnTo>
                    <a:lnTo>
                      <a:pt x="3662" y="3176"/>
                    </a:lnTo>
                    <a:lnTo>
                      <a:pt x="3646" y="3178"/>
                    </a:lnTo>
                    <a:lnTo>
                      <a:pt x="3643" y="3178"/>
                    </a:lnTo>
                    <a:cubicBezTo>
                      <a:pt x="3637" y="3178"/>
                      <a:pt x="3630" y="3179"/>
                      <a:pt x="3626" y="3179"/>
                    </a:cubicBezTo>
                    <a:cubicBezTo>
                      <a:pt x="3619" y="3180"/>
                      <a:pt x="3612" y="3180"/>
                      <a:pt x="3606" y="3180"/>
                    </a:cubicBezTo>
                    <a:cubicBezTo>
                      <a:pt x="3599" y="3180"/>
                      <a:pt x="3593" y="3180"/>
                      <a:pt x="3586" y="3179"/>
                    </a:cubicBezTo>
                    <a:lnTo>
                      <a:pt x="3585" y="3179"/>
                    </a:lnTo>
                    <a:cubicBezTo>
                      <a:pt x="3579" y="3179"/>
                      <a:pt x="3573" y="3179"/>
                      <a:pt x="3568" y="3178"/>
                    </a:cubicBezTo>
                    <a:cubicBezTo>
                      <a:pt x="3562" y="3176"/>
                      <a:pt x="3554" y="3176"/>
                      <a:pt x="3547" y="3175"/>
                    </a:cubicBezTo>
                    <a:cubicBezTo>
                      <a:pt x="3541" y="3175"/>
                      <a:pt x="3533" y="3172"/>
                      <a:pt x="3525" y="3171"/>
                    </a:cubicBezTo>
                    <a:lnTo>
                      <a:pt x="3514" y="3168"/>
                    </a:lnTo>
                    <a:cubicBezTo>
                      <a:pt x="3507" y="3166"/>
                      <a:pt x="3499" y="3163"/>
                      <a:pt x="3492" y="3160"/>
                    </a:cubicBezTo>
                    <a:cubicBezTo>
                      <a:pt x="3481" y="3156"/>
                      <a:pt x="3469" y="3150"/>
                      <a:pt x="3459" y="3144"/>
                    </a:cubicBezTo>
                    <a:cubicBezTo>
                      <a:pt x="3459" y="3144"/>
                      <a:pt x="68" y="1167"/>
                      <a:pt x="66" y="1165"/>
                    </a:cubicBezTo>
                    <a:cubicBezTo>
                      <a:pt x="31" y="1142"/>
                      <a:pt x="6" y="1113"/>
                      <a:pt x="6" y="1087"/>
                    </a:cubicBezTo>
                    <a:lnTo>
                      <a:pt x="0" y="1197"/>
                    </a:lnTo>
                    <a:cubicBezTo>
                      <a:pt x="0" y="1217"/>
                      <a:pt x="8" y="1235"/>
                      <a:pt x="21" y="1249"/>
                    </a:cubicBezTo>
                    <a:lnTo>
                      <a:pt x="22" y="1251"/>
                    </a:lnTo>
                    <a:cubicBezTo>
                      <a:pt x="24" y="1254"/>
                      <a:pt x="26" y="1255"/>
                      <a:pt x="28" y="1258"/>
                    </a:cubicBezTo>
                    <a:lnTo>
                      <a:pt x="31" y="1261"/>
                    </a:lnTo>
                    <a:cubicBezTo>
                      <a:pt x="34" y="1264"/>
                      <a:pt x="37" y="1265"/>
                      <a:pt x="38" y="1268"/>
                    </a:cubicBezTo>
                    <a:lnTo>
                      <a:pt x="41" y="1270"/>
                    </a:lnTo>
                    <a:cubicBezTo>
                      <a:pt x="47" y="1274"/>
                      <a:pt x="3457" y="3265"/>
                      <a:pt x="3457" y="3265"/>
                    </a:cubicBezTo>
                    <a:lnTo>
                      <a:pt x="3459" y="3266"/>
                    </a:lnTo>
                    <a:cubicBezTo>
                      <a:pt x="3504" y="3290"/>
                      <a:pt x="3555" y="3302"/>
                      <a:pt x="3605" y="3302"/>
                    </a:cubicBezTo>
                    <a:cubicBezTo>
                      <a:pt x="3653" y="3302"/>
                      <a:pt x="3700" y="3292"/>
                      <a:pt x="3744" y="3271"/>
                    </a:cubicBezTo>
                    <a:lnTo>
                      <a:pt x="9113" y="170"/>
                    </a:lnTo>
                    <a:cubicBezTo>
                      <a:pt x="9142" y="154"/>
                      <a:pt x="9163" y="128"/>
                      <a:pt x="9173" y="96"/>
                    </a:cubicBezTo>
                    <a:cubicBezTo>
                      <a:pt x="9173" y="94"/>
                      <a:pt x="9173" y="89"/>
                      <a:pt x="9173" y="86"/>
                    </a:cubicBezTo>
                    <a:lnTo>
                      <a:pt x="91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745975" y="1663975"/>
                <a:ext cx="73975" cy="43350"/>
              </a:xfrm>
              <a:custGeom>
                <a:avLst/>
                <a:gdLst/>
                <a:ahLst/>
                <a:cxnLst/>
                <a:rect l="l" t="t" r="r" b="b"/>
                <a:pathLst>
                  <a:path w="2959" h="1734" extrusionOk="0">
                    <a:moveTo>
                      <a:pt x="26" y="0"/>
                    </a:moveTo>
                    <a:lnTo>
                      <a:pt x="0" y="16"/>
                    </a:lnTo>
                    <a:lnTo>
                      <a:pt x="2931" y="1733"/>
                    </a:lnTo>
                    <a:lnTo>
                      <a:pt x="2958" y="1717"/>
                    </a:lnTo>
                    <a:lnTo>
                      <a:pt x="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626000" y="1723100"/>
                <a:ext cx="2825" cy="4300"/>
              </a:xfrm>
              <a:custGeom>
                <a:avLst/>
                <a:gdLst/>
                <a:ahLst/>
                <a:cxnLst/>
                <a:rect l="l" t="t" r="r" b="b"/>
                <a:pathLst>
                  <a:path w="113" h="172" extrusionOk="0">
                    <a:moveTo>
                      <a:pt x="1" y="0"/>
                    </a:moveTo>
                    <a:lnTo>
                      <a:pt x="1" y="77"/>
                    </a:lnTo>
                    <a:cubicBezTo>
                      <a:pt x="2" y="82"/>
                      <a:pt x="4" y="85"/>
                      <a:pt x="7" y="86"/>
                    </a:cubicBezTo>
                    <a:lnTo>
                      <a:pt x="108" y="164"/>
                    </a:lnTo>
                    <a:cubicBezTo>
                      <a:pt x="110" y="166"/>
                      <a:pt x="112" y="169"/>
                      <a:pt x="112" y="172"/>
                    </a:cubicBezTo>
                    <a:lnTo>
                      <a:pt x="112" y="95"/>
                    </a:lnTo>
                    <a:cubicBezTo>
                      <a:pt x="112" y="90"/>
                      <a:pt x="110" y="87"/>
                      <a:pt x="108" y="86"/>
                    </a:cubicBezTo>
                    <a:lnTo>
                      <a:pt x="7" y="9"/>
                    </a:lnTo>
                    <a:cubicBezTo>
                      <a:pt x="4" y="6"/>
                      <a:pt x="2"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636925" y="1724300"/>
                <a:ext cx="3925" cy="3900"/>
              </a:xfrm>
              <a:custGeom>
                <a:avLst/>
                <a:gdLst/>
                <a:ahLst/>
                <a:cxnLst/>
                <a:rect l="l" t="t" r="r" b="b"/>
                <a:pathLst>
                  <a:path w="157" h="156" extrusionOk="0">
                    <a:moveTo>
                      <a:pt x="157" y="0"/>
                    </a:moveTo>
                    <a:cubicBezTo>
                      <a:pt x="157" y="3"/>
                      <a:pt x="153" y="8"/>
                      <a:pt x="147" y="10"/>
                    </a:cubicBezTo>
                    <a:lnTo>
                      <a:pt x="10" y="67"/>
                    </a:lnTo>
                    <a:cubicBezTo>
                      <a:pt x="3" y="70"/>
                      <a:pt x="0" y="74"/>
                      <a:pt x="0" y="79"/>
                    </a:cubicBezTo>
                    <a:lnTo>
                      <a:pt x="0" y="155"/>
                    </a:lnTo>
                    <a:cubicBezTo>
                      <a:pt x="0" y="151"/>
                      <a:pt x="3" y="147"/>
                      <a:pt x="10" y="145"/>
                    </a:cubicBezTo>
                    <a:lnTo>
                      <a:pt x="147" y="87"/>
                    </a:lnTo>
                    <a:cubicBezTo>
                      <a:pt x="153" y="84"/>
                      <a:pt x="157" y="82"/>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627425" y="1727450"/>
                <a:ext cx="9600" cy="3550"/>
              </a:xfrm>
              <a:custGeom>
                <a:avLst/>
                <a:gdLst/>
                <a:ahLst/>
                <a:cxnLst/>
                <a:rect l="l" t="t" r="r" b="b"/>
                <a:pathLst>
                  <a:path w="384" h="142" extrusionOk="0">
                    <a:moveTo>
                      <a:pt x="198" y="1"/>
                    </a:moveTo>
                    <a:cubicBezTo>
                      <a:pt x="195" y="1"/>
                      <a:pt x="193" y="1"/>
                      <a:pt x="190" y="2"/>
                    </a:cubicBezTo>
                    <a:lnTo>
                      <a:pt x="31" y="34"/>
                    </a:lnTo>
                    <a:cubicBezTo>
                      <a:pt x="28" y="34"/>
                      <a:pt x="24" y="35"/>
                      <a:pt x="21" y="35"/>
                    </a:cubicBezTo>
                    <a:cubicBezTo>
                      <a:pt x="16" y="35"/>
                      <a:pt x="11" y="34"/>
                      <a:pt x="6" y="31"/>
                    </a:cubicBezTo>
                    <a:cubicBezTo>
                      <a:pt x="3" y="29"/>
                      <a:pt x="0" y="25"/>
                      <a:pt x="0" y="22"/>
                    </a:cubicBezTo>
                    <a:lnTo>
                      <a:pt x="0" y="99"/>
                    </a:lnTo>
                    <a:cubicBezTo>
                      <a:pt x="0" y="103"/>
                      <a:pt x="3" y="106"/>
                      <a:pt x="6" y="108"/>
                    </a:cubicBezTo>
                    <a:cubicBezTo>
                      <a:pt x="12" y="111"/>
                      <a:pt x="18" y="113"/>
                      <a:pt x="24" y="113"/>
                    </a:cubicBezTo>
                    <a:cubicBezTo>
                      <a:pt x="26" y="113"/>
                      <a:pt x="29" y="113"/>
                      <a:pt x="31" y="112"/>
                    </a:cubicBezTo>
                    <a:lnTo>
                      <a:pt x="190" y="79"/>
                    </a:lnTo>
                    <a:cubicBezTo>
                      <a:pt x="192" y="78"/>
                      <a:pt x="194" y="78"/>
                      <a:pt x="195" y="78"/>
                    </a:cubicBezTo>
                    <a:cubicBezTo>
                      <a:pt x="200" y="78"/>
                      <a:pt x="205" y="80"/>
                      <a:pt x="211" y="82"/>
                    </a:cubicBezTo>
                    <a:lnTo>
                      <a:pt x="347" y="138"/>
                    </a:lnTo>
                    <a:cubicBezTo>
                      <a:pt x="351" y="140"/>
                      <a:pt x="356" y="141"/>
                      <a:pt x="360" y="141"/>
                    </a:cubicBezTo>
                    <a:cubicBezTo>
                      <a:pt x="372" y="141"/>
                      <a:pt x="383" y="135"/>
                      <a:pt x="383" y="128"/>
                    </a:cubicBezTo>
                    <a:lnTo>
                      <a:pt x="383" y="50"/>
                    </a:lnTo>
                    <a:cubicBezTo>
                      <a:pt x="383" y="58"/>
                      <a:pt x="372" y="64"/>
                      <a:pt x="360" y="64"/>
                    </a:cubicBezTo>
                    <a:cubicBezTo>
                      <a:pt x="355" y="64"/>
                      <a:pt x="351" y="63"/>
                      <a:pt x="347" y="61"/>
                    </a:cubicBezTo>
                    <a:lnTo>
                      <a:pt x="211" y="3"/>
                    </a:lnTo>
                    <a:cubicBezTo>
                      <a:pt x="206" y="2"/>
                      <a:pt x="202" y="1"/>
                      <a:pt x="19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625825" y="1720475"/>
                <a:ext cx="15075" cy="8575"/>
              </a:xfrm>
              <a:custGeom>
                <a:avLst/>
                <a:gdLst/>
                <a:ahLst/>
                <a:cxnLst/>
                <a:rect l="l" t="t" r="r" b="b"/>
                <a:pathLst>
                  <a:path w="603" h="343" extrusionOk="0">
                    <a:moveTo>
                      <a:pt x="335" y="0"/>
                    </a:moveTo>
                    <a:cubicBezTo>
                      <a:pt x="328" y="0"/>
                      <a:pt x="321" y="3"/>
                      <a:pt x="314" y="7"/>
                    </a:cubicBezTo>
                    <a:lnTo>
                      <a:pt x="218" y="87"/>
                    </a:lnTo>
                    <a:cubicBezTo>
                      <a:pt x="212" y="91"/>
                      <a:pt x="206" y="92"/>
                      <a:pt x="199" y="92"/>
                    </a:cubicBezTo>
                    <a:lnTo>
                      <a:pt x="31" y="92"/>
                    </a:lnTo>
                    <a:cubicBezTo>
                      <a:pt x="12" y="92"/>
                      <a:pt x="1" y="105"/>
                      <a:pt x="12" y="114"/>
                    </a:cubicBezTo>
                    <a:lnTo>
                      <a:pt x="114" y="191"/>
                    </a:lnTo>
                    <a:cubicBezTo>
                      <a:pt x="118" y="194"/>
                      <a:pt x="119" y="200"/>
                      <a:pt x="118" y="204"/>
                    </a:cubicBezTo>
                    <a:lnTo>
                      <a:pt x="64" y="297"/>
                    </a:lnTo>
                    <a:cubicBezTo>
                      <a:pt x="63" y="301"/>
                      <a:pt x="64" y="307"/>
                      <a:pt x="70" y="310"/>
                    </a:cubicBezTo>
                    <a:cubicBezTo>
                      <a:pt x="75" y="313"/>
                      <a:pt x="80" y="314"/>
                      <a:pt x="85" y="314"/>
                    </a:cubicBezTo>
                    <a:cubicBezTo>
                      <a:pt x="88" y="314"/>
                      <a:pt x="92" y="313"/>
                      <a:pt x="95" y="313"/>
                    </a:cubicBezTo>
                    <a:lnTo>
                      <a:pt x="253" y="281"/>
                    </a:lnTo>
                    <a:cubicBezTo>
                      <a:pt x="256" y="280"/>
                      <a:pt x="259" y="280"/>
                      <a:pt x="262" y="280"/>
                    </a:cubicBezTo>
                    <a:cubicBezTo>
                      <a:pt x="266" y="280"/>
                      <a:pt x="270" y="281"/>
                      <a:pt x="275" y="282"/>
                    </a:cubicBezTo>
                    <a:lnTo>
                      <a:pt x="411" y="340"/>
                    </a:lnTo>
                    <a:cubicBezTo>
                      <a:pt x="415" y="342"/>
                      <a:pt x="419" y="343"/>
                      <a:pt x="424" y="343"/>
                    </a:cubicBezTo>
                    <a:cubicBezTo>
                      <a:pt x="436" y="343"/>
                      <a:pt x="447" y="337"/>
                      <a:pt x="447" y="329"/>
                    </a:cubicBezTo>
                    <a:lnTo>
                      <a:pt x="443" y="232"/>
                    </a:lnTo>
                    <a:cubicBezTo>
                      <a:pt x="443" y="227"/>
                      <a:pt x="447" y="223"/>
                      <a:pt x="453" y="220"/>
                    </a:cubicBezTo>
                    <a:lnTo>
                      <a:pt x="589" y="163"/>
                    </a:lnTo>
                    <a:cubicBezTo>
                      <a:pt x="602" y="158"/>
                      <a:pt x="602" y="149"/>
                      <a:pt x="592" y="143"/>
                    </a:cubicBezTo>
                    <a:cubicBezTo>
                      <a:pt x="589" y="142"/>
                      <a:pt x="586" y="140"/>
                      <a:pt x="582" y="140"/>
                    </a:cubicBezTo>
                    <a:lnTo>
                      <a:pt x="421" y="111"/>
                    </a:lnTo>
                    <a:cubicBezTo>
                      <a:pt x="418" y="111"/>
                      <a:pt x="415" y="110"/>
                      <a:pt x="412" y="108"/>
                    </a:cubicBezTo>
                    <a:cubicBezTo>
                      <a:pt x="409" y="107"/>
                      <a:pt x="408" y="105"/>
                      <a:pt x="407" y="103"/>
                    </a:cubicBezTo>
                    <a:lnTo>
                      <a:pt x="356" y="10"/>
                    </a:lnTo>
                    <a:cubicBezTo>
                      <a:pt x="354" y="8"/>
                      <a:pt x="353" y="5"/>
                      <a:pt x="350" y="4"/>
                    </a:cubicBezTo>
                    <a:cubicBezTo>
                      <a:pt x="345" y="2"/>
                      <a:pt x="340" y="0"/>
                      <a:pt x="33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638050" y="1730175"/>
                <a:ext cx="2775" cy="4325"/>
              </a:xfrm>
              <a:custGeom>
                <a:avLst/>
                <a:gdLst/>
                <a:ahLst/>
                <a:cxnLst/>
                <a:rect l="l" t="t" r="r" b="b"/>
                <a:pathLst>
                  <a:path w="111" h="173" extrusionOk="0">
                    <a:moveTo>
                      <a:pt x="0" y="0"/>
                    </a:moveTo>
                    <a:lnTo>
                      <a:pt x="0" y="79"/>
                    </a:lnTo>
                    <a:cubicBezTo>
                      <a:pt x="0" y="81"/>
                      <a:pt x="2" y="84"/>
                      <a:pt x="5" y="86"/>
                    </a:cubicBezTo>
                    <a:lnTo>
                      <a:pt x="106" y="164"/>
                    </a:lnTo>
                    <a:cubicBezTo>
                      <a:pt x="109" y="166"/>
                      <a:pt x="110" y="168"/>
                      <a:pt x="110" y="173"/>
                    </a:cubicBezTo>
                    <a:lnTo>
                      <a:pt x="110" y="95"/>
                    </a:lnTo>
                    <a:cubicBezTo>
                      <a:pt x="110" y="92"/>
                      <a:pt x="109" y="89"/>
                      <a:pt x="106" y="86"/>
                    </a:cubicBezTo>
                    <a:lnTo>
                      <a:pt x="5" y="9"/>
                    </a:lnTo>
                    <a:cubicBezTo>
                      <a:pt x="2" y="8"/>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648925" y="1731375"/>
                <a:ext cx="3925" cy="3900"/>
              </a:xfrm>
              <a:custGeom>
                <a:avLst/>
                <a:gdLst/>
                <a:ahLst/>
                <a:cxnLst/>
                <a:rect l="l" t="t" r="r" b="b"/>
                <a:pathLst>
                  <a:path w="157" h="156" extrusionOk="0">
                    <a:moveTo>
                      <a:pt x="157" y="0"/>
                    </a:moveTo>
                    <a:cubicBezTo>
                      <a:pt x="157" y="3"/>
                      <a:pt x="154" y="7"/>
                      <a:pt x="147" y="10"/>
                    </a:cubicBezTo>
                    <a:lnTo>
                      <a:pt x="10" y="67"/>
                    </a:lnTo>
                    <a:cubicBezTo>
                      <a:pt x="5" y="70"/>
                      <a:pt x="0" y="74"/>
                      <a:pt x="0" y="78"/>
                    </a:cubicBezTo>
                    <a:lnTo>
                      <a:pt x="0" y="155"/>
                    </a:lnTo>
                    <a:cubicBezTo>
                      <a:pt x="0" y="151"/>
                      <a:pt x="5" y="147"/>
                      <a:pt x="10"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639425" y="1734550"/>
                <a:ext cx="9625" cy="3525"/>
              </a:xfrm>
              <a:custGeom>
                <a:avLst/>
                <a:gdLst/>
                <a:ahLst/>
                <a:cxnLst/>
                <a:rect l="l" t="t" r="r" b="b"/>
                <a:pathLst>
                  <a:path w="385" h="141" extrusionOk="0">
                    <a:moveTo>
                      <a:pt x="383" y="49"/>
                    </a:moveTo>
                    <a:lnTo>
                      <a:pt x="383" y="51"/>
                    </a:lnTo>
                    <a:lnTo>
                      <a:pt x="383" y="51"/>
                    </a:lnTo>
                    <a:cubicBezTo>
                      <a:pt x="383" y="50"/>
                      <a:pt x="383" y="49"/>
                      <a:pt x="383" y="49"/>
                    </a:cubicBezTo>
                    <a:close/>
                    <a:moveTo>
                      <a:pt x="197" y="0"/>
                    </a:moveTo>
                    <a:cubicBezTo>
                      <a:pt x="195" y="0"/>
                      <a:pt x="192" y="0"/>
                      <a:pt x="190" y="1"/>
                    </a:cubicBezTo>
                    <a:lnTo>
                      <a:pt x="31" y="33"/>
                    </a:lnTo>
                    <a:cubicBezTo>
                      <a:pt x="28" y="34"/>
                      <a:pt x="25" y="34"/>
                      <a:pt x="22" y="34"/>
                    </a:cubicBezTo>
                    <a:cubicBezTo>
                      <a:pt x="17" y="34"/>
                      <a:pt x="12" y="33"/>
                      <a:pt x="8" y="30"/>
                    </a:cubicBezTo>
                    <a:cubicBezTo>
                      <a:pt x="3" y="28"/>
                      <a:pt x="0" y="24"/>
                      <a:pt x="0" y="21"/>
                    </a:cubicBezTo>
                    <a:lnTo>
                      <a:pt x="0" y="98"/>
                    </a:lnTo>
                    <a:cubicBezTo>
                      <a:pt x="0" y="102"/>
                      <a:pt x="3" y="105"/>
                      <a:pt x="8" y="108"/>
                    </a:cubicBezTo>
                    <a:cubicBezTo>
                      <a:pt x="13" y="110"/>
                      <a:pt x="18" y="111"/>
                      <a:pt x="24" y="111"/>
                    </a:cubicBezTo>
                    <a:cubicBezTo>
                      <a:pt x="26" y="111"/>
                      <a:pt x="28" y="111"/>
                      <a:pt x="31" y="111"/>
                    </a:cubicBezTo>
                    <a:lnTo>
                      <a:pt x="190" y="79"/>
                    </a:lnTo>
                    <a:cubicBezTo>
                      <a:pt x="193" y="78"/>
                      <a:pt x="196" y="78"/>
                      <a:pt x="199" y="78"/>
                    </a:cubicBezTo>
                    <a:cubicBezTo>
                      <a:pt x="203" y="78"/>
                      <a:pt x="207" y="79"/>
                      <a:pt x="211" y="80"/>
                    </a:cubicBezTo>
                    <a:lnTo>
                      <a:pt x="347" y="138"/>
                    </a:lnTo>
                    <a:cubicBezTo>
                      <a:pt x="351" y="140"/>
                      <a:pt x="356" y="141"/>
                      <a:pt x="360" y="141"/>
                    </a:cubicBezTo>
                    <a:cubicBezTo>
                      <a:pt x="373" y="141"/>
                      <a:pt x="384" y="135"/>
                      <a:pt x="383" y="127"/>
                    </a:cubicBezTo>
                    <a:lnTo>
                      <a:pt x="383" y="51"/>
                    </a:lnTo>
                    <a:lnTo>
                      <a:pt x="383" y="51"/>
                    </a:lnTo>
                    <a:cubicBezTo>
                      <a:pt x="382" y="58"/>
                      <a:pt x="372" y="63"/>
                      <a:pt x="361" y="63"/>
                    </a:cubicBezTo>
                    <a:cubicBezTo>
                      <a:pt x="356" y="63"/>
                      <a:pt x="351" y="62"/>
                      <a:pt x="347" y="60"/>
                    </a:cubicBezTo>
                    <a:lnTo>
                      <a:pt x="211" y="2"/>
                    </a:lnTo>
                    <a:cubicBezTo>
                      <a:pt x="206" y="1"/>
                      <a:pt x="202" y="0"/>
                      <a:pt x="19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637850" y="1727575"/>
                <a:ext cx="15075" cy="8575"/>
              </a:xfrm>
              <a:custGeom>
                <a:avLst/>
                <a:gdLst/>
                <a:ahLst/>
                <a:cxnLst/>
                <a:rect l="l" t="t" r="r" b="b"/>
                <a:pathLst>
                  <a:path w="603" h="343" extrusionOk="0">
                    <a:moveTo>
                      <a:pt x="333" y="0"/>
                    </a:moveTo>
                    <a:cubicBezTo>
                      <a:pt x="327" y="0"/>
                      <a:pt x="320" y="2"/>
                      <a:pt x="314" y="6"/>
                    </a:cubicBezTo>
                    <a:lnTo>
                      <a:pt x="218" y="85"/>
                    </a:lnTo>
                    <a:cubicBezTo>
                      <a:pt x="213" y="90"/>
                      <a:pt x="205" y="91"/>
                      <a:pt x="200" y="91"/>
                    </a:cubicBezTo>
                    <a:lnTo>
                      <a:pt x="31" y="91"/>
                    </a:lnTo>
                    <a:cubicBezTo>
                      <a:pt x="11" y="91"/>
                      <a:pt x="1" y="104"/>
                      <a:pt x="13" y="113"/>
                    </a:cubicBezTo>
                    <a:lnTo>
                      <a:pt x="114" y="191"/>
                    </a:lnTo>
                    <a:cubicBezTo>
                      <a:pt x="118" y="193"/>
                      <a:pt x="120" y="199"/>
                      <a:pt x="117" y="203"/>
                    </a:cubicBezTo>
                    <a:lnTo>
                      <a:pt x="65" y="296"/>
                    </a:lnTo>
                    <a:cubicBezTo>
                      <a:pt x="60" y="300"/>
                      <a:pt x="63" y="306"/>
                      <a:pt x="71" y="309"/>
                    </a:cubicBezTo>
                    <a:cubicBezTo>
                      <a:pt x="75" y="312"/>
                      <a:pt x="81" y="313"/>
                      <a:pt x="86" y="313"/>
                    </a:cubicBezTo>
                    <a:cubicBezTo>
                      <a:pt x="88" y="313"/>
                      <a:pt x="91" y="313"/>
                      <a:pt x="94" y="312"/>
                    </a:cubicBezTo>
                    <a:lnTo>
                      <a:pt x="253" y="280"/>
                    </a:lnTo>
                    <a:cubicBezTo>
                      <a:pt x="255" y="279"/>
                      <a:pt x="258" y="279"/>
                      <a:pt x="260" y="279"/>
                    </a:cubicBezTo>
                    <a:cubicBezTo>
                      <a:pt x="265" y="279"/>
                      <a:pt x="270" y="280"/>
                      <a:pt x="275" y="281"/>
                    </a:cubicBezTo>
                    <a:lnTo>
                      <a:pt x="410" y="339"/>
                    </a:lnTo>
                    <a:cubicBezTo>
                      <a:pt x="414" y="341"/>
                      <a:pt x="419" y="342"/>
                      <a:pt x="424" y="342"/>
                    </a:cubicBezTo>
                    <a:cubicBezTo>
                      <a:pt x="436" y="342"/>
                      <a:pt x="447" y="336"/>
                      <a:pt x="446" y="328"/>
                    </a:cubicBezTo>
                    <a:lnTo>
                      <a:pt x="443" y="230"/>
                    </a:lnTo>
                    <a:cubicBezTo>
                      <a:pt x="443" y="226"/>
                      <a:pt x="446" y="222"/>
                      <a:pt x="453" y="220"/>
                    </a:cubicBezTo>
                    <a:lnTo>
                      <a:pt x="590" y="162"/>
                    </a:lnTo>
                    <a:cubicBezTo>
                      <a:pt x="601" y="158"/>
                      <a:pt x="603" y="148"/>
                      <a:pt x="593" y="142"/>
                    </a:cubicBezTo>
                    <a:cubicBezTo>
                      <a:pt x="590" y="141"/>
                      <a:pt x="587" y="139"/>
                      <a:pt x="582" y="139"/>
                    </a:cubicBezTo>
                    <a:lnTo>
                      <a:pt x="421" y="110"/>
                    </a:lnTo>
                    <a:cubicBezTo>
                      <a:pt x="419" y="110"/>
                      <a:pt x="416" y="109"/>
                      <a:pt x="413" y="107"/>
                    </a:cubicBezTo>
                    <a:cubicBezTo>
                      <a:pt x="410" y="106"/>
                      <a:pt x="408" y="104"/>
                      <a:pt x="407" y="101"/>
                    </a:cubicBezTo>
                    <a:lnTo>
                      <a:pt x="356" y="9"/>
                    </a:lnTo>
                    <a:cubicBezTo>
                      <a:pt x="355" y="7"/>
                      <a:pt x="352" y="6"/>
                      <a:pt x="350" y="4"/>
                    </a:cubicBezTo>
                    <a:cubicBezTo>
                      <a:pt x="345" y="1"/>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674250" y="1751200"/>
                <a:ext cx="2800" cy="4300"/>
              </a:xfrm>
              <a:custGeom>
                <a:avLst/>
                <a:gdLst/>
                <a:ahLst/>
                <a:cxnLst/>
                <a:rect l="l" t="t" r="r" b="b"/>
                <a:pathLst>
                  <a:path w="112" h="172" extrusionOk="0">
                    <a:moveTo>
                      <a:pt x="1" y="0"/>
                    </a:moveTo>
                    <a:lnTo>
                      <a:pt x="1" y="77"/>
                    </a:lnTo>
                    <a:cubicBezTo>
                      <a:pt x="1" y="81"/>
                      <a:pt x="2" y="84"/>
                      <a:pt x="5" y="86"/>
                    </a:cubicBezTo>
                    <a:lnTo>
                      <a:pt x="107" y="164"/>
                    </a:lnTo>
                    <a:cubicBezTo>
                      <a:pt x="110" y="166"/>
                      <a:pt x="111" y="168"/>
                      <a:pt x="111" y="171"/>
                    </a:cubicBezTo>
                    <a:lnTo>
                      <a:pt x="111" y="95"/>
                    </a:lnTo>
                    <a:cubicBezTo>
                      <a:pt x="111" y="90"/>
                      <a:pt x="110" y="87"/>
                      <a:pt x="107" y="86"/>
                    </a:cubicBezTo>
                    <a:lnTo>
                      <a:pt x="5" y="9"/>
                    </a:lnTo>
                    <a:cubicBezTo>
                      <a:pt x="2" y="6"/>
                      <a:pt x="1" y="3"/>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685125" y="1752400"/>
                <a:ext cx="3950" cy="3900"/>
              </a:xfrm>
              <a:custGeom>
                <a:avLst/>
                <a:gdLst/>
                <a:ahLst/>
                <a:cxnLst/>
                <a:rect l="l" t="t" r="r" b="b"/>
                <a:pathLst>
                  <a:path w="158" h="156" extrusionOk="0">
                    <a:moveTo>
                      <a:pt x="157" y="0"/>
                    </a:moveTo>
                    <a:cubicBezTo>
                      <a:pt x="157" y="3"/>
                      <a:pt x="155" y="7"/>
                      <a:pt x="147" y="10"/>
                    </a:cubicBezTo>
                    <a:lnTo>
                      <a:pt x="11" y="67"/>
                    </a:lnTo>
                    <a:cubicBezTo>
                      <a:pt x="5" y="70"/>
                      <a:pt x="1" y="74"/>
                      <a:pt x="1" y="78"/>
                    </a:cubicBezTo>
                    <a:lnTo>
                      <a:pt x="1" y="155"/>
                    </a:lnTo>
                    <a:cubicBezTo>
                      <a:pt x="1" y="151"/>
                      <a:pt x="5" y="148"/>
                      <a:pt x="11" y="145"/>
                    </a:cubicBezTo>
                    <a:lnTo>
                      <a:pt x="147" y="87"/>
                    </a:lnTo>
                    <a:cubicBezTo>
                      <a:pt x="155" y="86"/>
                      <a:pt x="157" y="81"/>
                      <a:pt x="157" y="77"/>
                    </a:cubicBezTo>
                    <a:lnTo>
                      <a:pt x="15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675625" y="1755550"/>
                <a:ext cx="9600" cy="3525"/>
              </a:xfrm>
              <a:custGeom>
                <a:avLst/>
                <a:gdLst/>
                <a:ahLst/>
                <a:cxnLst/>
                <a:rect l="l" t="t" r="r" b="b"/>
                <a:pathLst>
                  <a:path w="384" h="141" extrusionOk="0">
                    <a:moveTo>
                      <a:pt x="384" y="50"/>
                    </a:moveTo>
                    <a:lnTo>
                      <a:pt x="384" y="52"/>
                    </a:lnTo>
                    <a:lnTo>
                      <a:pt x="384" y="52"/>
                    </a:lnTo>
                    <a:cubicBezTo>
                      <a:pt x="384" y="51"/>
                      <a:pt x="384" y="50"/>
                      <a:pt x="384" y="50"/>
                    </a:cubicBezTo>
                    <a:close/>
                    <a:moveTo>
                      <a:pt x="200" y="1"/>
                    </a:moveTo>
                    <a:cubicBezTo>
                      <a:pt x="197" y="1"/>
                      <a:pt x="194" y="1"/>
                      <a:pt x="191" y="2"/>
                    </a:cubicBezTo>
                    <a:lnTo>
                      <a:pt x="31" y="34"/>
                    </a:lnTo>
                    <a:cubicBezTo>
                      <a:pt x="29" y="34"/>
                      <a:pt x="26" y="35"/>
                      <a:pt x="23" y="35"/>
                    </a:cubicBezTo>
                    <a:cubicBezTo>
                      <a:pt x="18" y="35"/>
                      <a:pt x="13" y="34"/>
                      <a:pt x="8" y="31"/>
                    </a:cubicBezTo>
                    <a:cubicBezTo>
                      <a:pt x="4" y="29"/>
                      <a:pt x="1" y="25"/>
                      <a:pt x="1" y="21"/>
                    </a:cubicBezTo>
                    <a:lnTo>
                      <a:pt x="1" y="99"/>
                    </a:lnTo>
                    <a:cubicBezTo>
                      <a:pt x="1" y="103"/>
                      <a:pt x="4" y="106"/>
                      <a:pt x="8" y="108"/>
                    </a:cubicBezTo>
                    <a:cubicBezTo>
                      <a:pt x="13" y="110"/>
                      <a:pt x="18" y="112"/>
                      <a:pt x="23" y="112"/>
                    </a:cubicBezTo>
                    <a:cubicBezTo>
                      <a:pt x="26" y="112"/>
                      <a:pt x="29" y="112"/>
                      <a:pt x="31" y="111"/>
                    </a:cubicBezTo>
                    <a:lnTo>
                      <a:pt x="191" y="79"/>
                    </a:lnTo>
                    <a:cubicBezTo>
                      <a:pt x="193" y="78"/>
                      <a:pt x="195" y="78"/>
                      <a:pt x="197" y="78"/>
                    </a:cubicBezTo>
                    <a:cubicBezTo>
                      <a:pt x="202" y="78"/>
                      <a:pt x="207" y="79"/>
                      <a:pt x="213" y="82"/>
                    </a:cubicBezTo>
                    <a:lnTo>
                      <a:pt x="348" y="138"/>
                    </a:lnTo>
                    <a:cubicBezTo>
                      <a:pt x="352" y="140"/>
                      <a:pt x="356" y="141"/>
                      <a:pt x="361" y="141"/>
                    </a:cubicBezTo>
                    <a:cubicBezTo>
                      <a:pt x="373" y="141"/>
                      <a:pt x="384" y="135"/>
                      <a:pt x="384" y="128"/>
                    </a:cubicBezTo>
                    <a:lnTo>
                      <a:pt x="384" y="52"/>
                    </a:lnTo>
                    <a:lnTo>
                      <a:pt x="384" y="52"/>
                    </a:lnTo>
                    <a:cubicBezTo>
                      <a:pt x="383" y="59"/>
                      <a:pt x="372" y="63"/>
                      <a:pt x="361" y="63"/>
                    </a:cubicBezTo>
                    <a:cubicBezTo>
                      <a:pt x="356" y="63"/>
                      <a:pt x="352" y="63"/>
                      <a:pt x="348" y="61"/>
                    </a:cubicBezTo>
                    <a:lnTo>
                      <a:pt x="213" y="3"/>
                    </a:lnTo>
                    <a:cubicBezTo>
                      <a:pt x="208" y="1"/>
                      <a:pt x="204" y="1"/>
                      <a:pt x="20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a:off x="674250" y="1748575"/>
                <a:ext cx="14825" cy="8600"/>
              </a:xfrm>
              <a:custGeom>
                <a:avLst/>
                <a:gdLst/>
                <a:ahLst/>
                <a:cxnLst/>
                <a:rect l="l" t="t" r="r" b="b"/>
                <a:pathLst>
                  <a:path w="593" h="344" extrusionOk="0">
                    <a:moveTo>
                      <a:pt x="326" y="1"/>
                    </a:moveTo>
                    <a:cubicBezTo>
                      <a:pt x="320" y="1"/>
                      <a:pt x="313" y="2"/>
                      <a:pt x="308" y="7"/>
                    </a:cubicBezTo>
                    <a:lnTo>
                      <a:pt x="213" y="86"/>
                    </a:lnTo>
                    <a:cubicBezTo>
                      <a:pt x="207" y="91"/>
                      <a:pt x="199" y="92"/>
                      <a:pt x="192" y="92"/>
                    </a:cubicBezTo>
                    <a:lnTo>
                      <a:pt x="24" y="92"/>
                    </a:lnTo>
                    <a:cubicBezTo>
                      <a:pt x="11" y="92"/>
                      <a:pt x="1" y="99"/>
                      <a:pt x="1" y="107"/>
                    </a:cubicBezTo>
                    <a:cubicBezTo>
                      <a:pt x="1" y="110"/>
                      <a:pt x="4" y="113"/>
                      <a:pt x="5" y="114"/>
                    </a:cubicBezTo>
                    <a:lnTo>
                      <a:pt x="107" y="191"/>
                    </a:lnTo>
                    <a:lnTo>
                      <a:pt x="110" y="191"/>
                    </a:lnTo>
                    <a:cubicBezTo>
                      <a:pt x="110" y="192"/>
                      <a:pt x="111" y="194"/>
                      <a:pt x="111" y="195"/>
                    </a:cubicBezTo>
                    <a:cubicBezTo>
                      <a:pt x="111" y="197"/>
                      <a:pt x="111" y="197"/>
                      <a:pt x="111" y="198"/>
                    </a:cubicBezTo>
                    <a:cubicBezTo>
                      <a:pt x="111" y="198"/>
                      <a:pt x="111" y="200"/>
                      <a:pt x="110" y="201"/>
                    </a:cubicBezTo>
                    <a:lnTo>
                      <a:pt x="83" y="249"/>
                    </a:lnTo>
                    <a:lnTo>
                      <a:pt x="57" y="294"/>
                    </a:lnTo>
                    <a:cubicBezTo>
                      <a:pt x="54" y="300"/>
                      <a:pt x="57" y="304"/>
                      <a:pt x="63" y="308"/>
                    </a:cubicBezTo>
                    <a:cubicBezTo>
                      <a:pt x="68" y="311"/>
                      <a:pt x="73" y="311"/>
                      <a:pt x="79" y="311"/>
                    </a:cubicBezTo>
                    <a:lnTo>
                      <a:pt x="86" y="311"/>
                    </a:lnTo>
                    <a:lnTo>
                      <a:pt x="246" y="279"/>
                    </a:lnTo>
                    <a:lnTo>
                      <a:pt x="253" y="279"/>
                    </a:lnTo>
                    <a:cubicBezTo>
                      <a:pt x="257" y="279"/>
                      <a:pt x="263" y="281"/>
                      <a:pt x="268" y="282"/>
                    </a:cubicBezTo>
                    <a:lnTo>
                      <a:pt x="403" y="340"/>
                    </a:lnTo>
                    <a:cubicBezTo>
                      <a:pt x="407" y="342"/>
                      <a:pt x="411" y="342"/>
                      <a:pt x="416" y="343"/>
                    </a:cubicBezTo>
                    <a:cubicBezTo>
                      <a:pt x="429" y="343"/>
                      <a:pt x="439" y="337"/>
                      <a:pt x="439" y="329"/>
                    </a:cubicBezTo>
                    <a:lnTo>
                      <a:pt x="439" y="304"/>
                    </a:lnTo>
                    <a:lnTo>
                      <a:pt x="437" y="231"/>
                    </a:lnTo>
                    <a:cubicBezTo>
                      <a:pt x="437" y="227"/>
                      <a:pt x="440" y="223"/>
                      <a:pt x="447" y="220"/>
                    </a:cubicBezTo>
                    <a:lnTo>
                      <a:pt x="584" y="163"/>
                    </a:lnTo>
                    <a:cubicBezTo>
                      <a:pt x="585" y="163"/>
                      <a:pt x="587" y="162"/>
                      <a:pt x="588" y="162"/>
                    </a:cubicBezTo>
                    <a:cubicBezTo>
                      <a:pt x="591" y="159"/>
                      <a:pt x="592" y="156"/>
                      <a:pt x="592" y="153"/>
                    </a:cubicBezTo>
                    <a:cubicBezTo>
                      <a:pt x="592" y="149"/>
                      <a:pt x="590" y="144"/>
                      <a:pt x="587" y="143"/>
                    </a:cubicBezTo>
                    <a:cubicBezTo>
                      <a:pt x="584" y="142"/>
                      <a:pt x="579" y="140"/>
                      <a:pt x="577" y="140"/>
                    </a:cubicBezTo>
                    <a:lnTo>
                      <a:pt x="416" y="113"/>
                    </a:lnTo>
                    <a:cubicBezTo>
                      <a:pt x="413" y="111"/>
                      <a:pt x="408" y="110"/>
                      <a:pt x="405" y="108"/>
                    </a:cubicBezTo>
                    <a:cubicBezTo>
                      <a:pt x="404" y="107"/>
                      <a:pt x="401" y="105"/>
                      <a:pt x="400" y="104"/>
                    </a:cubicBezTo>
                    <a:lnTo>
                      <a:pt x="349" y="11"/>
                    </a:lnTo>
                    <a:cubicBezTo>
                      <a:pt x="347" y="8"/>
                      <a:pt x="346" y="7"/>
                      <a:pt x="343" y="5"/>
                    </a:cubicBezTo>
                    <a:cubicBezTo>
                      <a:pt x="339" y="2"/>
                      <a:pt x="333" y="1"/>
                      <a:pt x="3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2"/>
              <p:cNvSpPr/>
              <p:nvPr/>
            </p:nvSpPr>
            <p:spPr>
              <a:xfrm>
                <a:off x="658350" y="1704325"/>
                <a:ext cx="39600" cy="23250"/>
              </a:xfrm>
              <a:custGeom>
                <a:avLst/>
                <a:gdLst/>
                <a:ahLst/>
                <a:cxnLst/>
                <a:rect l="l" t="t" r="r" b="b"/>
                <a:pathLst>
                  <a:path w="1584" h="930" extrusionOk="0">
                    <a:moveTo>
                      <a:pt x="60" y="0"/>
                    </a:moveTo>
                    <a:cubicBezTo>
                      <a:pt x="47" y="0"/>
                      <a:pt x="34" y="3"/>
                      <a:pt x="22" y="11"/>
                    </a:cubicBezTo>
                    <a:cubicBezTo>
                      <a:pt x="0" y="22"/>
                      <a:pt x="2" y="42"/>
                      <a:pt x="22" y="55"/>
                    </a:cubicBezTo>
                    <a:lnTo>
                      <a:pt x="1487" y="920"/>
                    </a:lnTo>
                    <a:cubicBezTo>
                      <a:pt x="1498" y="927"/>
                      <a:pt x="1513" y="930"/>
                      <a:pt x="1526" y="930"/>
                    </a:cubicBezTo>
                    <a:cubicBezTo>
                      <a:pt x="1539" y="930"/>
                      <a:pt x="1552" y="927"/>
                      <a:pt x="1563" y="921"/>
                    </a:cubicBezTo>
                    <a:cubicBezTo>
                      <a:pt x="1584" y="912"/>
                      <a:pt x="1584" y="885"/>
                      <a:pt x="1563" y="876"/>
                    </a:cubicBezTo>
                    <a:lnTo>
                      <a:pt x="100" y="11"/>
                    </a:lnTo>
                    <a:cubicBezTo>
                      <a:pt x="87"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3850" y="1707125"/>
                <a:ext cx="37650" cy="21950"/>
              </a:xfrm>
              <a:custGeom>
                <a:avLst/>
                <a:gdLst/>
                <a:ahLst/>
                <a:cxnLst/>
                <a:rect l="l" t="t" r="r" b="b"/>
                <a:pathLst>
                  <a:path w="1506" h="878" extrusionOk="0">
                    <a:moveTo>
                      <a:pt x="60" y="0"/>
                    </a:moveTo>
                    <a:cubicBezTo>
                      <a:pt x="47" y="0"/>
                      <a:pt x="34" y="3"/>
                      <a:pt x="22" y="9"/>
                    </a:cubicBezTo>
                    <a:cubicBezTo>
                      <a:pt x="0" y="22"/>
                      <a:pt x="2" y="42"/>
                      <a:pt x="22" y="54"/>
                    </a:cubicBezTo>
                    <a:lnTo>
                      <a:pt x="1408" y="867"/>
                    </a:lnTo>
                    <a:cubicBezTo>
                      <a:pt x="1422" y="874"/>
                      <a:pt x="1435" y="877"/>
                      <a:pt x="1449" y="877"/>
                    </a:cubicBezTo>
                    <a:cubicBezTo>
                      <a:pt x="1462" y="877"/>
                      <a:pt x="1474" y="874"/>
                      <a:pt x="1485" y="869"/>
                    </a:cubicBezTo>
                    <a:cubicBezTo>
                      <a:pt x="1506" y="860"/>
                      <a:pt x="1506" y="831"/>
                      <a:pt x="1485" y="824"/>
                    </a:cubicBezTo>
                    <a:lnTo>
                      <a:pt x="99" y="10"/>
                    </a:lnTo>
                    <a:cubicBezTo>
                      <a:pt x="87"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44125" y="1712525"/>
                <a:ext cx="34825" cy="20200"/>
              </a:xfrm>
              <a:custGeom>
                <a:avLst/>
                <a:gdLst/>
                <a:ahLst/>
                <a:cxnLst/>
                <a:rect l="l" t="t" r="r" b="b"/>
                <a:pathLst>
                  <a:path w="1393" h="808" extrusionOk="0">
                    <a:moveTo>
                      <a:pt x="60" y="0"/>
                    </a:moveTo>
                    <a:cubicBezTo>
                      <a:pt x="47" y="0"/>
                      <a:pt x="34" y="3"/>
                      <a:pt x="24" y="10"/>
                    </a:cubicBezTo>
                    <a:cubicBezTo>
                      <a:pt x="1" y="22"/>
                      <a:pt x="4" y="42"/>
                      <a:pt x="24" y="55"/>
                    </a:cubicBezTo>
                    <a:lnTo>
                      <a:pt x="1296" y="798"/>
                    </a:lnTo>
                    <a:cubicBezTo>
                      <a:pt x="1309" y="803"/>
                      <a:pt x="1322" y="808"/>
                      <a:pt x="1336" y="808"/>
                    </a:cubicBezTo>
                    <a:cubicBezTo>
                      <a:pt x="1349" y="808"/>
                      <a:pt x="1361" y="803"/>
                      <a:pt x="1373" y="798"/>
                    </a:cubicBezTo>
                    <a:cubicBezTo>
                      <a:pt x="1393" y="789"/>
                      <a:pt x="1393" y="761"/>
                      <a:pt x="1373" y="753"/>
                    </a:cubicBezTo>
                    <a:lnTo>
                      <a:pt x="101" y="10"/>
                    </a:lnTo>
                    <a:cubicBezTo>
                      <a:pt x="88"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49000" y="1709750"/>
                <a:ext cx="39375" cy="22975"/>
              </a:xfrm>
              <a:custGeom>
                <a:avLst/>
                <a:gdLst/>
                <a:ahLst/>
                <a:cxnLst/>
                <a:rect l="l" t="t" r="r" b="b"/>
                <a:pathLst>
                  <a:path w="1575" h="919" extrusionOk="0">
                    <a:moveTo>
                      <a:pt x="58" y="1"/>
                    </a:moveTo>
                    <a:cubicBezTo>
                      <a:pt x="45" y="1"/>
                      <a:pt x="33" y="4"/>
                      <a:pt x="22" y="10"/>
                    </a:cubicBezTo>
                    <a:cubicBezTo>
                      <a:pt x="0" y="23"/>
                      <a:pt x="2" y="43"/>
                      <a:pt x="22" y="55"/>
                    </a:cubicBezTo>
                    <a:lnTo>
                      <a:pt x="1479" y="909"/>
                    </a:lnTo>
                    <a:cubicBezTo>
                      <a:pt x="1492" y="916"/>
                      <a:pt x="1505" y="919"/>
                      <a:pt x="1520" y="919"/>
                    </a:cubicBezTo>
                    <a:cubicBezTo>
                      <a:pt x="1531" y="919"/>
                      <a:pt x="1544" y="916"/>
                      <a:pt x="1556" y="910"/>
                    </a:cubicBezTo>
                    <a:cubicBezTo>
                      <a:pt x="1575" y="901"/>
                      <a:pt x="1575" y="874"/>
                      <a:pt x="1556" y="865"/>
                    </a:cubicBezTo>
                    <a:lnTo>
                      <a:pt x="99" y="11"/>
                    </a:lnTo>
                    <a:cubicBezTo>
                      <a:pt x="86" y="4"/>
                      <a:pt x="73" y="1"/>
                      <a:pt x="5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650075" y="1737175"/>
                <a:ext cx="2775" cy="4300"/>
              </a:xfrm>
              <a:custGeom>
                <a:avLst/>
                <a:gdLst/>
                <a:ahLst/>
                <a:cxnLst/>
                <a:rect l="l" t="t" r="r" b="b"/>
                <a:pathLst>
                  <a:path w="111" h="172" extrusionOk="0">
                    <a:moveTo>
                      <a:pt x="1" y="0"/>
                    </a:moveTo>
                    <a:lnTo>
                      <a:pt x="1" y="77"/>
                    </a:lnTo>
                    <a:cubicBezTo>
                      <a:pt x="1" y="80"/>
                      <a:pt x="2" y="83"/>
                      <a:pt x="5" y="86"/>
                    </a:cubicBezTo>
                    <a:lnTo>
                      <a:pt x="106" y="163"/>
                    </a:lnTo>
                    <a:cubicBezTo>
                      <a:pt x="109" y="164"/>
                      <a:pt x="111" y="167"/>
                      <a:pt x="111" y="171"/>
                    </a:cubicBezTo>
                    <a:lnTo>
                      <a:pt x="111" y="93"/>
                    </a:lnTo>
                    <a:cubicBezTo>
                      <a:pt x="111" y="90"/>
                      <a:pt x="109" y="87"/>
                      <a:pt x="106" y="86"/>
                    </a:cubicBezTo>
                    <a:lnTo>
                      <a:pt x="5" y="7"/>
                    </a:lnTo>
                    <a:cubicBezTo>
                      <a:pt x="2" y="6"/>
                      <a:pt x="1"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660950" y="1738325"/>
                <a:ext cx="3950" cy="3950"/>
              </a:xfrm>
              <a:custGeom>
                <a:avLst/>
                <a:gdLst/>
                <a:ahLst/>
                <a:cxnLst/>
                <a:rect l="l" t="t" r="r" b="b"/>
                <a:pathLst>
                  <a:path w="158" h="158" extrusionOk="0">
                    <a:moveTo>
                      <a:pt x="157" y="1"/>
                    </a:moveTo>
                    <a:cubicBezTo>
                      <a:pt x="157" y="5"/>
                      <a:pt x="154" y="9"/>
                      <a:pt x="147" y="12"/>
                    </a:cubicBezTo>
                    <a:lnTo>
                      <a:pt x="11" y="69"/>
                    </a:lnTo>
                    <a:cubicBezTo>
                      <a:pt x="5" y="72"/>
                      <a:pt x="1" y="76"/>
                      <a:pt x="1" y="80"/>
                    </a:cubicBezTo>
                    <a:lnTo>
                      <a:pt x="1" y="157"/>
                    </a:lnTo>
                    <a:cubicBezTo>
                      <a:pt x="1" y="153"/>
                      <a:pt x="5" y="148"/>
                      <a:pt x="11" y="146"/>
                    </a:cubicBezTo>
                    <a:lnTo>
                      <a:pt x="147" y="89"/>
                    </a:lnTo>
                    <a:cubicBezTo>
                      <a:pt x="154" y="86"/>
                      <a:pt x="157" y="82"/>
                      <a:pt x="157" y="79"/>
                    </a:cubicBezTo>
                    <a:lnTo>
                      <a:pt x="1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651450" y="1741525"/>
                <a:ext cx="9625" cy="3525"/>
              </a:xfrm>
              <a:custGeom>
                <a:avLst/>
                <a:gdLst/>
                <a:ahLst/>
                <a:cxnLst/>
                <a:rect l="l" t="t" r="r" b="b"/>
                <a:pathLst>
                  <a:path w="385" h="141" extrusionOk="0">
                    <a:moveTo>
                      <a:pt x="200" y="1"/>
                    </a:moveTo>
                    <a:cubicBezTo>
                      <a:pt x="197" y="1"/>
                      <a:pt x="194" y="1"/>
                      <a:pt x="191" y="2"/>
                    </a:cubicBezTo>
                    <a:lnTo>
                      <a:pt x="31" y="33"/>
                    </a:lnTo>
                    <a:cubicBezTo>
                      <a:pt x="29" y="34"/>
                      <a:pt x="27" y="34"/>
                      <a:pt x="24" y="34"/>
                    </a:cubicBezTo>
                    <a:cubicBezTo>
                      <a:pt x="19" y="34"/>
                      <a:pt x="13" y="33"/>
                      <a:pt x="8" y="31"/>
                    </a:cubicBezTo>
                    <a:cubicBezTo>
                      <a:pt x="4" y="28"/>
                      <a:pt x="1" y="25"/>
                      <a:pt x="1" y="20"/>
                    </a:cubicBezTo>
                    <a:lnTo>
                      <a:pt x="1" y="99"/>
                    </a:lnTo>
                    <a:cubicBezTo>
                      <a:pt x="1" y="102"/>
                      <a:pt x="4" y="106"/>
                      <a:pt x="8" y="107"/>
                    </a:cubicBezTo>
                    <a:cubicBezTo>
                      <a:pt x="13" y="110"/>
                      <a:pt x="17" y="111"/>
                      <a:pt x="22" y="111"/>
                    </a:cubicBezTo>
                    <a:cubicBezTo>
                      <a:pt x="25" y="111"/>
                      <a:pt x="28" y="111"/>
                      <a:pt x="31" y="110"/>
                    </a:cubicBezTo>
                    <a:lnTo>
                      <a:pt x="191" y="78"/>
                    </a:lnTo>
                    <a:cubicBezTo>
                      <a:pt x="194" y="78"/>
                      <a:pt x="197" y="77"/>
                      <a:pt x="200" y="77"/>
                    </a:cubicBezTo>
                    <a:cubicBezTo>
                      <a:pt x="204" y="77"/>
                      <a:pt x="208" y="78"/>
                      <a:pt x="211" y="80"/>
                    </a:cubicBezTo>
                    <a:lnTo>
                      <a:pt x="347" y="138"/>
                    </a:lnTo>
                    <a:cubicBezTo>
                      <a:pt x="352" y="140"/>
                      <a:pt x="357" y="141"/>
                      <a:pt x="361" y="141"/>
                    </a:cubicBezTo>
                    <a:cubicBezTo>
                      <a:pt x="374" y="141"/>
                      <a:pt x="385" y="135"/>
                      <a:pt x="384" y="126"/>
                    </a:cubicBezTo>
                    <a:lnTo>
                      <a:pt x="384" y="49"/>
                    </a:lnTo>
                    <a:cubicBezTo>
                      <a:pt x="384" y="58"/>
                      <a:pt x="373" y="63"/>
                      <a:pt x="361" y="63"/>
                    </a:cubicBezTo>
                    <a:cubicBezTo>
                      <a:pt x="356" y="63"/>
                      <a:pt x="352" y="63"/>
                      <a:pt x="347" y="61"/>
                    </a:cubicBezTo>
                    <a:lnTo>
                      <a:pt x="211" y="3"/>
                    </a:lnTo>
                    <a:cubicBezTo>
                      <a:pt x="208" y="1"/>
                      <a:pt x="204" y="1"/>
                      <a:pt x="20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649850" y="1734525"/>
                <a:ext cx="15075" cy="8600"/>
              </a:xfrm>
              <a:custGeom>
                <a:avLst/>
                <a:gdLst/>
                <a:ahLst/>
                <a:cxnLst/>
                <a:rect l="l" t="t" r="r" b="b"/>
                <a:pathLst>
                  <a:path w="603" h="344" extrusionOk="0">
                    <a:moveTo>
                      <a:pt x="334" y="1"/>
                    </a:moveTo>
                    <a:cubicBezTo>
                      <a:pt x="327" y="1"/>
                      <a:pt x="321" y="3"/>
                      <a:pt x="314" y="8"/>
                    </a:cubicBezTo>
                    <a:lnTo>
                      <a:pt x="218" y="87"/>
                    </a:lnTo>
                    <a:cubicBezTo>
                      <a:pt x="213" y="90"/>
                      <a:pt x="205" y="93"/>
                      <a:pt x="200" y="93"/>
                    </a:cubicBezTo>
                    <a:lnTo>
                      <a:pt x="31" y="93"/>
                    </a:lnTo>
                    <a:cubicBezTo>
                      <a:pt x="11" y="93"/>
                      <a:pt x="1" y="105"/>
                      <a:pt x="13" y="115"/>
                    </a:cubicBezTo>
                    <a:lnTo>
                      <a:pt x="114" y="192"/>
                    </a:lnTo>
                    <a:cubicBezTo>
                      <a:pt x="118" y="195"/>
                      <a:pt x="120" y="199"/>
                      <a:pt x="117" y="205"/>
                    </a:cubicBezTo>
                    <a:lnTo>
                      <a:pt x="65" y="296"/>
                    </a:lnTo>
                    <a:cubicBezTo>
                      <a:pt x="62" y="302"/>
                      <a:pt x="65" y="306"/>
                      <a:pt x="71" y="311"/>
                    </a:cubicBezTo>
                    <a:cubicBezTo>
                      <a:pt x="76" y="313"/>
                      <a:pt x="82" y="314"/>
                      <a:pt x="88" y="314"/>
                    </a:cubicBezTo>
                    <a:cubicBezTo>
                      <a:pt x="91" y="314"/>
                      <a:pt x="93" y="314"/>
                      <a:pt x="95" y="313"/>
                    </a:cubicBezTo>
                    <a:lnTo>
                      <a:pt x="255" y="282"/>
                    </a:lnTo>
                    <a:cubicBezTo>
                      <a:pt x="258" y="281"/>
                      <a:pt x="261" y="281"/>
                      <a:pt x="264" y="281"/>
                    </a:cubicBezTo>
                    <a:cubicBezTo>
                      <a:pt x="268" y="281"/>
                      <a:pt x="272" y="281"/>
                      <a:pt x="275" y="283"/>
                    </a:cubicBezTo>
                    <a:lnTo>
                      <a:pt x="411" y="341"/>
                    </a:lnTo>
                    <a:cubicBezTo>
                      <a:pt x="415" y="343"/>
                      <a:pt x="420" y="343"/>
                      <a:pt x="424" y="343"/>
                    </a:cubicBezTo>
                    <a:cubicBezTo>
                      <a:pt x="436" y="343"/>
                      <a:pt x="448" y="338"/>
                      <a:pt x="448" y="329"/>
                    </a:cubicBezTo>
                    <a:lnTo>
                      <a:pt x="445" y="232"/>
                    </a:lnTo>
                    <a:cubicBezTo>
                      <a:pt x="445" y="228"/>
                      <a:pt x="448" y="224"/>
                      <a:pt x="453" y="221"/>
                    </a:cubicBezTo>
                    <a:lnTo>
                      <a:pt x="591" y="164"/>
                    </a:lnTo>
                    <a:cubicBezTo>
                      <a:pt x="603" y="158"/>
                      <a:pt x="603" y="148"/>
                      <a:pt x="594" y="144"/>
                    </a:cubicBezTo>
                    <a:cubicBezTo>
                      <a:pt x="590" y="141"/>
                      <a:pt x="587" y="141"/>
                      <a:pt x="584" y="139"/>
                    </a:cubicBezTo>
                    <a:lnTo>
                      <a:pt x="423" y="112"/>
                    </a:lnTo>
                    <a:cubicBezTo>
                      <a:pt x="420" y="112"/>
                      <a:pt x="416" y="110"/>
                      <a:pt x="413" y="109"/>
                    </a:cubicBezTo>
                    <a:cubicBezTo>
                      <a:pt x="411" y="108"/>
                      <a:pt x="408" y="105"/>
                      <a:pt x="407" y="103"/>
                    </a:cubicBezTo>
                    <a:lnTo>
                      <a:pt x="356" y="10"/>
                    </a:lnTo>
                    <a:cubicBezTo>
                      <a:pt x="355" y="8"/>
                      <a:pt x="353" y="6"/>
                      <a:pt x="350" y="5"/>
                    </a:cubicBezTo>
                    <a:cubicBezTo>
                      <a:pt x="345" y="2"/>
                      <a:pt x="340" y="1"/>
                      <a:pt x="3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680175" y="1668825"/>
                <a:ext cx="101925" cy="59075"/>
              </a:xfrm>
              <a:custGeom>
                <a:avLst/>
                <a:gdLst/>
                <a:ahLst/>
                <a:cxnLst/>
                <a:rect l="l" t="t" r="r" b="b"/>
                <a:pathLst>
                  <a:path w="4077" h="2363" extrusionOk="0">
                    <a:moveTo>
                      <a:pt x="1746" y="1"/>
                    </a:moveTo>
                    <a:lnTo>
                      <a:pt x="0" y="1017"/>
                    </a:lnTo>
                    <a:lnTo>
                      <a:pt x="2329" y="2363"/>
                    </a:lnTo>
                    <a:lnTo>
                      <a:pt x="4076" y="1346"/>
                    </a:lnTo>
                    <a:lnTo>
                      <a:pt x="17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662225" y="1744225"/>
                <a:ext cx="2775" cy="4300"/>
              </a:xfrm>
              <a:custGeom>
                <a:avLst/>
                <a:gdLst/>
                <a:ahLst/>
                <a:cxnLst/>
                <a:rect l="l" t="t" r="r" b="b"/>
                <a:pathLst>
                  <a:path w="111" h="172" extrusionOk="0">
                    <a:moveTo>
                      <a:pt x="0" y="1"/>
                    </a:moveTo>
                    <a:lnTo>
                      <a:pt x="0" y="78"/>
                    </a:lnTo>
                    <a:cubicBezTo>
                      <a:pt x="0" y="81"/>
                      <a:pt x="2" y="84"/>
                      <a:pt x="5" y="86"/>
                    </a:cubicBezTo>
                    <a:lnTo>
                      <a:pt x="106" y="163"/>
                    </a:lnTo>
                    <a:cubicBezTo>
                      <a:pt x="109" y="165"/>
                      <a:pt x="111" y="169"/>
                      <a:pt x="111" y="172"/>
                    </a:cubicBezTo>
                    <a:lnTo>
                      <a:pt x="111" y="94"/>
                    </a:lnTo>
                    <a:cubicBezTo>
                      <a:pt x="111" y="91"/>
                      <a:pt x="109" y="88"/>
                      <a:pt x="106" y="86"/>
                    </a:cubicBezTo>
                    <a:lnTo>
                      <a:pt x="5" y="8"/>
                    </a:lnTo>
                    <a:cubicBezTo>
                      <a:pt x="2" y="7"/>
                      <a:pt x="0" y="4"/>
                      <a:pt x="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673100" y="1745400"/>
                <a:ext cx="3950" cy="3925"/>
              </a:xfrm>
              <a:custGeom>
                <a:avLst/>
                <a:gdLst/>
                <a:ahLst/>
                <a:cxnLst/>
                <a:rect l="l" t="t" r="r" b="b"/>
                <a:pathLst>
                  <a:path w="158" h="157" extrusionOk="0">
                    <a:moveTo>
                      <a:pt x="157" y="0"/>
                    </a:moveTo>
                    <a:cubicBezTo>
                      <a:pt x="157" y="5"/>
                      <a:pt x="154" y="9"/>
                      <a:pt x="147" y="12"/>
                    </a:cubicBezTo>
                    <a:lnTo>
                      <a:pt x="11" y="68"/>
                    </a:lnTo>
                    <a:cubicBezTo>
                      <a:pt x="5" y="71"/>
                      <a:pt x="0" y="76"/>
                      <a:pt x="0" y="80"/>
                    </a:cubicBezTo>
                    <a:lnTo>
                      <a:pt x="0" y="157"/>
                    </a:lnTo>
                    <a:cubicBezTo>
                      <a:pt x="0" y="153"/>
                      <a:pt x="5" y="148"/>
                      <a:pt x="11" y="145"/>
                    </a:cubicBezTo>
                    <a:lnTo>
                      <a:pt x="147" y="89"/>
                    </a:lnTo>
                    <a:cubicBezTo>
                      <a:pt x="154" y="86"/>
                      <a:pt x="157" y="81"/>
                      <a:pt x="157" y="79"/>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663600" y="1748575"/>
                <a:ext cx="9625" cy="3525"/>
              </a:xfrm>
              <a:custGeom>
                <a:avLst/>
                <a:gdLst/>
                <a:ahLst/>
                <a:cxnLst/>
                <a:rect l="l" t="t" r="r" b="b"/>
                <a:pathLst>
                  <a:path w="385" h="141" extrusionOk="0">
                    <a:moveTo>
                      <a:pt x="383" y="50"/>
                    </a:moveTo>
                    <a:lnTo>
                      <a:pt x="383" y="52"/>
                    </a:lnTo>
                    <a:lnTo>
                      <a:pt x="383" y="52"/>
                    </a:lnTo>
                    <a:cubicBezTo>
                      <a:pt x="383" y="51"/>
                      <a:pt x="383" y="51"/>
                      <a:pt x="383" y="50"/>
                    </a:cubicBezTo>
                    <a:close/>
                    <a:moveTo>
                      <a:pt x="196" y="0"/>
                    </a:moveTo>
                    <a:cubicBezTo>
                      <a:pt x="194" y="0"/>
                      <a:pt x="192" y="0"/>
                      <a:pt x="190" y="1"/>
                    </a:cubicBezTo>
                    <a:lnTo>
                      <a:pt x="31" y="33"/>
                    </a:lnTo>
                    <a:cubicBezTo>
                      <a:pt x="28" y="34"/>
                      <a:pt x="26" y="34"/>
                      <a:pt x="23" y="34"/>
                    </a:cubicBezTo>
                    <a:cubicBezTo>
                      <a:pt x="18" y="34"/>
                      <a:pt x="12" y="33"/>
                      <a:pt x="8" y="30"/>
                    </a:cubicBezTo>
                    <a:cubicBezTo>
                      <a:pt x="3" y="28"/>
                      <a:pt x="1" y="26"/>
                      <a:pt x="1" y="21"/>
                    </a:cubicBezTo>
                    <a:lnTo>
                      <a:pt x="1" y="98"/>
                    </a:lnTo>
                    <a:cubicBezTo>
                      <a:pt x="1" y="102"/>
                      <a:pt x="3" y="107"/>
                      <a:pt x="8" y="108"/>
                    </a:cubicBezTo>
                    <a:cubicBezTo>
                      <a:pt x="13" y="110"/>
                      <a:pt x="19" y="112"/>
                      <a:pt x="25" y="112"/>
                    </a:cubicBezTo>
                    <a:cubicBezTo>
                      <a:pt x="27" y="112"/>
                      <a:pt x="29" y="111"/>
                      <a:pt x="31" y="111"/>
                    </a:cubicBezTo>
                    <a:lnTo>
                      <a:pt x="190" y="79"/>
                    </a:lnTo>
                    <a:cubicBezTo>
                      <a:pt x="193" y="79"/>
                      <a:pt x="196" y="78"/>
                      <a:pt x="199" y="78"/>
                    </a:cubicBezTo>
                    <a:cubicBezTo>
                      <a:pt x="204" y="78"/>
                      <a:pt x="208" y="79"/>
                      <a:pt x="212" y="81"/>
                    </a:cubicBezTo>
                    <a:lnTo>
                      <a:pt x="347" y="139"/>
                    </a:lnTo>
                    <a:cubicBezTo>
                      <a:pt x="351" y="140"/>
                      <a:pt x="356" y="141"/>
                      <a:pt x="361" y="141"/>
                    </a:cubicBezTo>
                    <a:cubicBezTo>
                      <a:pt x="373" y="141"/>
                      <a:pt x="384" y="136"/>
                      <a:pt x="383" y="127"/>
                    </a:cubicBezTo>
                    <a:lnTo>
                      <a:pt x="383" y="52"/>
                    </a:lnTo>
                    <a:lnTo>
                      <a:pt x="383" y="52"/>
                    </a:lnTo>
                    <a:cubicBezTo>
                      <a:pt x="382" y="58"/>
                      <a:pt x="372" y="63"/>
                      <a:pt x="361" y="63"/>
                    </a:cubicBezTo>
                    <a:cubicBezTo>
                      <a:pt x="357" y="63"/>
                      <a:pt x="352" y="62"/>
                      <a:pt x="347" y="60"/>
                    </a:cubicBezTo>
                    <a:lnTo>
                      <a:pt x="212" y="4"/>
                    </a:lnTo>
                    <a:cubicBezTo>
                      <a:pt x="207" y="2"/>
                      <a:pt x="202" y="0"/>
                      <a:pt x="19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662000" y="1741600"/>
                <a:ext cx="15075" cy="8575"/>
              </a:xfrm>
              <a:custGeom>
                <a:avLst/>
                <a:gdLst/>
                <a:ahLst/>
                <a:cxnLst/>
                <a:rect l="l" t="t" r="r" b="b"/>
                <a:pathLst>
                  <a:path w="603" h="343" extrusionOk="0">
                    <a:moveTo>
                      <a:pt x="333" y="0"/>
                    </a:moveTo>
                    <a:cubicBezTo>
                      <a:pt x="327" y="0"/>
                      <a:pt x="321" y="2"/>
                      <a:pt x="315" y="6"/>
                    </a:cubicBezTo>
                    <a:lnTo>
                      <a:pt x="218" y="87"/>
                    </a:lnTo>
                    <a:cubicBezTo>
                      <a:pt x="214" y="90"/>
                      <a:pt x="207" y="93"/>
                      <a:pt x="199" y="93"/>
                    </a:cubicBezTo>
                    <a:lnTo>
                      <a:pt x="31" y="93"/>
                    </a:lnTo>
                    <a:cubicBezTo>
                      <a:pt x="12" y="93"/>
                      <a:pt x="1" y="104"/>
                      <a:pt x="14" y="113"/>
                    </a:cubicBezTo>
                    <a:lnTo>
                      <a:pt x="115" y="191"/>
                    </a:lnTo>
                    <a:cubicBezTo>
                      <a:pt x="120" y="194"/>
                      <a:pt x="121" y="199"/>
                      <a:pt x="118" y="203"/>
                    </a:cubicBezTo>
                    <a:lnTo>
                      <a:pt x="66" y="296"/>
                    </a:lnTo>
                    <a:cubicBezTo>
                      <a:pt x="63" y="302"/>
                      <a:pt x="66" y="306"/>
                      <a:pt x="72" y="309"/>
                    </a:cubicBezTo>
                    <a:cubicBezTo>
                      <a:pt x="77" y="312"/>
                      <a:pt x="83" y="314"/>
                      <a:pt x="89" y="314"/>
                    </a:cubicBezTo>
                    <a:cubicBezTo>
                      <a:pt x="91" y="314"/>
                      <a:pt x="93" y="314"/>
                      <a:pt x="95" y="313"/>
                    </a:cubicBezTo>
                    <a:lnTo>
                      <a:pt x="254" y="280"/>
                    </a:lnTo>
                    <a:cubicBezTo>
                      <a:pt x="256" y="279"/>
                      <a:pt x="258" y="279"/>
                      <a:pt x="260" y="279"/>
                    </a:cubicBezTo>
                    <a:cubicBezTo>
                      <a:pt x="266" y="279"/>
                      <a:pt x="271" y="281"/>
                      <a:pt x="275" y="283"/>
                    </a:cubicBezTo>
                    <a:lnTo>
                      <a:pt x="411" y="339"/>
                    </a:lnTo>
                    <a:cubicBezTo>
                      <a:pt x="416" y="341"/>
                      <a:pt x="421" y="342"/>
                      <a:pt x="425" y="342"/>
                    </a:cubicBezTo>
                    <a:cubicBezTo>
                      <a:pt x="437" y="342"/>
                      <a:pt x="448" y="336"/>
                      <a:pt x="447" y="329"/>
                    </a:cubicBezTo>
                    <a:lnTo>
                      <a:pt x="444" y="232"/>
                    </a:lnTo>
                    <a:cubicBezTo>
                      <a:pt x="444" y="228"/>
                      <a:pt x="447" y="223"/>
                      <a:pt x="453" y="220"/>
                    </a:cubicBezTo>
                    <a:lnTo>
                      <a:pt x="591" y="164"/>
                    </a:lnTo>
                    <a:cubicBezTo>
                      <a:pt x="602" y="158"/>
                      <a:pt x="602" y="148"/>
                      <a:pt x="594" y="142"/>
                    </a:cubicBezTo>
                    <a:cubicBezTo>
                      <a:pt x="589" y="141"/>
                      <a:pt x="587" y="141"/>
                      <a:pt x="584" y="139"/>
                    </a:cubicBezTo>
                    <a:lnTo>
                      <a:pt x="423" y="112"/>
                    </a:lnTo>
                    <a:cubicBezTo>
                      <a:pt x="420" y="110"/>
                      <a:pt x="415" y="110"/>
                      <a:pt x="413" y="109"/>
                    </a:cubicBezTo>
                    <a:cubicBezTo>
                      <a:pt x="411" y="107"/>
                      <a:pt x="408" y="104"/>
                      <a:pt x="407" y="103"/>
                    </a:cubicBezTo>
                    <a:lnTo>
                      <a:pt x="356" y="10"/>
                    </a:lnTo>
                    <a:cubicBezTo>
                      <a:pt x="355" y="7"/>
                      <a:pt x="353" y="6"/>
                      <a:pt x="350" y="4"/>
                    </a:cubicBezTo>
                    <a:cubicBezTo>
                      <a:pt x="345" y="2"/>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401400" y="1645275"/>
                <a:ext cx="229300" cy="103625"/>
              </a:xfrm>
              <a:custGeom>
                <a:avLst/>
                <a:gdLst/>
                <a:ahLst/>
                <a:cxnLst/>
                <a:rect l="l" t="t" r="r" b="b"/>
                <a:pathLst>
                  <a:path w="9172" h="4145" extrusionOk="0">
                    <a:moveTo>
                      <a:pt x="8730" y="1249"/>
                    </a:moveTo>
                    <a:cubicBezTo>
                      <a:pt x="8743" y="1249"/>
                      <a:pt x="8754" y="1252"/>
                      <a:pt x="8766" y="1259"/>
                    </a:cubicBezTo>
                    <a:cubicBezTo>
                      <a:pt x="8786" y="1265"/>
                      <a:pt x="8786" y="1294"/>
                      <a:pt x="8766" y="1301"/>
                    </a:cubicBezTo>
                    <a:cubicBezTo>
                      <a:pt x="8754" y="1307"/>
                      <a:pt x="8743" y="1310"/>
                      <a:pt x="8730" y="1310"/>
                    </a:cubicBezTo>
                    <a:cubicBezTo>
                      <a:pt x="8717" y="1310"/>
                      <a:pt x="8705" y="1307"/>
                      <a:pt x="8693" y="1301"/>
                    </a:cubicBezTo>
                    <a:cubicBezTo>
                      <a:pt x="8673" y="1294"/>
                      <a:pt x="8673" y="1265"/>
                      <a:pt x="8693" y="1257"/>
                    </a:cubicBezTo>
                    <a:cubicBezTo>
                      <a:pt x="8705" y="1252"/>
                      <a:pt x="8717" y="1249"/>
                      <a:pt x="8730" y="1249"/>
                    </a:cubicBezTo>
                    <a:close/>
                    <a:moveTo>
                      <a:pt x="8848" y="1310"/>
                    </a:moveTo>
                    <a:cubicBezTo>
                      <a:pt x="8862" y="1310"/>
                      <a:pt x="8875" y="1313"/>
                      <a:pt x="8885" y="1318"/>
                    </a:cubicBezTo>
                    <a:cubicBezTo>
                      <a:pt x="8905" y="1326"/>
                      <a:pt x="8905" y="1355"/>
                      <a:pt x="8885" y="1362"/>
                    </a:cubicBezTo>
                    <a:cubicBezTo>
                      <a:pt x="8875" y="1368"/>
                      <a:pt x="8862" y="1371"/>
                      <a:pt x="8848" y="1371"/>
                    </a:cubicBezTo>
                    <a:cubicBezTo>
                      <a:pt x="8837" y="1371"/>
                      <a:pt x="8824" y="1368"/>
                      <a:pt x="8812" y="1360"/>
                    </a:cubicBezTo>
                    <a:cubicBezTo>
                      <a:pt x="8792" y="1349"/>
                      <a:pt x="8792" y="1330"/>
                      <a:pt x="8812" y="1318"/>
                    </a:cubicBezTo>
                    <a:cubicBezTo>
                      <a:pt x="8824" y="1313"/>
                      <a:pt x="8837" y="1310"/>
                      <a:pt x="8848" y="1310"/>
                    </a:cubicBezTo>
                    <a:close/>
                    <a:moveTo>
                      <a:pt x="8967" y="1369"/>
                    </a:moveTo>
                    <a:cubicBezTo>
                      <a:pt x="8979" y="1369"/>
                      <a:pt x="8992" y="1372"/>
                      <a:pt x="9004" y="1378"/>
                    </a:cubicBezTo>
                    <a:cubicBezTo>
                      <a:pt x="9024" y="1385"/>
                      <a:pt x="9024" y="1414"/>
                      <a:pt x="9004" y="1421"/>
                    </a:cubicBezTo>
                    <a:cubicBezTo>
                      <a:pt x="8992" y="1427"/>
                      <a:pt x="8979" y="1430"/>
                      <a:pt x="8967" y="1430"/>
                    </a:cubicBezTo>
                    <a:cubicBezTo>
                      <a:pt x="8954" y="1430"/>
                      <a:pt x="8941" y="1426"/>
                      <a:pt x="8931" y="1420"/>
                    </a:cubicBezTo>
                    <a:cubicBezTo>
                      <a:pt x="8909" y="1414"/>
                      <a:pt x="8909" y="1385"/>
                      <a:pt x="8931" y="1378"/>
                    </a:cubicBezTo>
                    <a:cubicBezTo>
                      <a:pt x="8941" y="1372"/>
                      <a:pt x="8954" y="1369"/>
                      <a:pt x="8967" y="1369"/>
                    </a:cubicBezTo>
                    <a:close/>
                    <a:moveTo>
                      <a:pt x="2555" y="1447"/>
                    </a:moveTo>
                    <a:cubicBezTo>
                      <a:pt x="2570" y="1447"/>
                      <a:pt x="2584" y="1450"/>
                      <a:pt x="2596" y="1458"/>
                    </a:cubicBezTo>
                    <a:lnTo>
                      <a:pt x="4221" y="2416"/>
                    </a:lnTo>
                    <a:cubicBezTo>
                      <a:pt x="4242" y="2425"/>
                      <a:pt x="4242" y="2452"/>
                      <a:pt x="4221" y="2461"/>
                    </a:cubicBezTo>
                    <a:cubicBezTo>
                      <a:pt x="4211" y="2466"/>
                      <a:pt x="4201" y="2470"/>
                      <a:pt x="4190" y="2470"/>
                    </a:cubicBezTo>
                    <a:cubicBezTo>
                      <a:pt x="4188" y="2470"/>
                      <a:pt x="4187" y="2470"/>
                      <a:pt x="4185" y="2470"/>
                    </a:cubicBezTo>
                    <a:cubicBezTo>
                      <a:pt x="4171" y="2470"/>
                      <a:pt x="4157" y="2467"/>
                      <a:pt x="4144" y="2461"/>
                    </a:cubicBezTo>
                    <a:lnTo>
                      <a:pt x="2519" y="1502"/>
                    </a:lnTo>
                    <a:cubicBezTo>
                      <a:pt x="2499" y="1489"/>
                      <a:pt x="2497" y="1469"/>
                      <a:pt x="2519" y="1458"/>
                    </a:cubicBezTo>
                    <a:cubicBezTo>
                      <a:pt x="2531" y="1450"/>
                      <a:pt x="2542" y="1447"/>
                      <a:pt x="2555" y="1447"/>
                    </a:cubicBezTo>
                    <a:close/>
                    <a:moveTo>
                      <a:pt x="2375" y="1559"/>
                    </a:moveTo>
                    <a:cubicBezTo>
                      <a:pt x="2390" y="1559"/>
                      <a:pt x="2403" y="1562"/>
                      <a:pt x="2416" y="1569"/>
                    </a:cubicBezTo>
                    <a:lnTo>
                      <a:pt x="3954" y="2471"/>
                    </a:lnTo>
                    <a:cubicBezTo>
                      <a:pt x="3973" y="2478"/>
                      <a:pt x="3973" y="2507"/>
                      <a:pt x="3954" y="2516"/>
                    </a:cubicBezTo>
                    <a:cubicBezTo>
                      <a:pt x="3943" y="2522"/>
                      <a:pt x="3930" y="2525"/>
                      <a:pt x="3917" y="2525"/>
                    </a:cubicBezTo>
                    <a:cubicBezTo>
                      <a:pt x="3902" y="2525"/>
                      <a:pt x="3889" y="2522"/>
                      <a:pt x="3876" y="2515"/>
                    </a:cubicBezTo>
                    <a:lnTo>
                      <a:pt x="2339" y="1613"/>
                    </a:lnTo>
                    <a:cubicBezTo>
                      <a:pt x="2319" y="1601"/>
                      <a:pt x="2316" y="1581"/>
                      <a:pt x="2339" y="1568"/>
                    </a:cubicBezTo>
                    <a:cubicBezTo>
                      <a:pt x="2349" y="1562"/>
                      <a:pt x="2362" y="1559"/>
                      <a:pt x="2375" y="1559"/>
                    </a:cubicBezTo>
                    <a:close/>
                    <a:moveTo>
                      <a:pt x="2181" y="1665"/>
                    </a:moveTo>
                    <a:cubicBezTo>
                      <a:pt x="2194" y="1665"/>
                      <a:pt x="2209" y="1668"/>
                      <a:pt x="2220" y="1675"/>
                    </a:cubicBezTo>
                    <a:lnTo>
                      <a:pt x="3604" y="2487"/>
                    </a:lnTo>
                    <a:cubicBezTo>
                      <a:pt x="3622" y="2496"/>
                      <a:pt x="3622" y="2523"/>
                      <a:pt x="3604" y="2532"/>
                    </a:cubicBezTo>
                    <a:cubicBezTo>
                      <a:pt x="3592" y="2538"/>
                      <a:pt x="3579" y="2541"/>
                      <a:pt x="3567" y="2541"/>
                    </a:cubicBezTo>
                    <a:lnTo>
                      <a:pt x="3567" y="2541"/>
                    </a:lnTo>
                    <a:cubicBezTo>
                      <a:pt x="3552" y="2541"/>
                      <a:pt x="3538" y="2538"/>
                      <a:pt x="3527" y="2531"/>
                    </a:cubicBezTo>
                    <a:lnTo>
                      <a:pt x="2143" y="1720"/>
                    </a:lnTo>
                    <a:cubicBezTo>
                      <a:pt x="2123" y="1707"/>
                      <a:pt x="2122" y="1687"/>
                      <a:pt x="2143" y="1675"/>
                    </a:cubicBezTo>
                    <a:cubicBezTo>
                      <a:pt x="2155" y="1668"/>
                      <a:pt x="2168" y="1665"/>
                      <a:pt x="2181" y="1665"/>
                    </a:cubicBezTo>
                    <a:close/>
                    <a:moveTo>
                      <a:pt x="1988" y="1775"/>
                    </a:moveTo>
                    <a:cubicBezTo>
                      <a:pt x="2001" y="1775"/>
                      <a:pt x="2016" y="1778"/>
                      <a:pt x="2027" y="1785"/>
                    </a:cubicBezTo>
                    <a:lnTo>
                      <a:pt x="3566" y="2687"/>
                    </a:lnTo>
                    <a:cubicBezTo>
                      <a:pt x="3585" y="2694"/>
                      <a:pt x="3585" y="2723"/>
                      <a:pt x="3566" y="2732"/>
                    </a:cubicBezTo>
                    <a:cubicBezTo>
                      <a:pt x="3554" y="2738"/>
                      <a:pt x="3541" y="2741"/>
                      <a:pt x="3530" y="2741"/>
                    </a:cubicBezTo>
                    <a:cubicBezTo>
                      <a:pt x="3515" y="2741"/>
                      <a:pt x="3501" y="2738"/>
                      <a:pt x="3489" y="2731"/>
                    </a:cubicBezTo>
                    <a:lnTo>
                      <a:pt x="1950" y="1830"/>
                    </a:lnTo>
                    <a:cubicBezTo>
                      <a:pt x="1930" y="1817"/>
                      <a:pt x="1929" y="1797"/>
                      <a:pt x="1950" y="1785"/>
                    </a:cubicBezTo>
                    <a:cubicBezTo>
                      <a:pt x="1962" y="1778"/>
                      <a:pt x="1975" y="1775"/>
                      <a:pt x="1988" y="1775"/>
                    </a:cubicBezTo>
                    <a:close/>
                    <a:moveTo>
                      <a:pt x="6782" y="0"/>
                    </a:moveTo>
                    <a:cubicBezTo>
                      <a:pt x="6731" y="65"/>
                      <a:pt x="6673" y="122"/>
                      <a:pt x="6607" y="171"/>
                    </a:cubicBezTo>
                    <a:lnTo>
                      <a:pt x="8960" y="1549"/>
                    </a:lnTo>
                    <a:lnTo>
                      <a:pt x="8933" y="1565"/>
                    </a:lnTo>
                    <a:lnTo>
                      <a:pt x="6583" y="190"/>
                    </a:lnTo>
                    <a:cubicBezTo>
                      <a:pt x="6498" y="251"/>
                      <a:pt x="6407" y="303"/>
                      <a:pt x="6311" y="347"/>
                    </a:cubicBezTo>
                    <a:cubicBezTo>
                      <a:pt x="6414" y="499"/>
                      <a:pt x="6488" y="669"/>
                      <a:pt x="6533" y="847"/>
                    </a:cubicBezTo>
                    <a:lnTo>
                      <a:pt x="7446" y="1375"/>
                    </a:lnTo>
                    <a:lnTo>
                      <a:pt x="5699" y="2390"/>
                    </a:lnTo>
                    <a:lnTo>
                      <a:pt x="3370" y="1044"/>
                    </a:lnTo>
                    <a:lnTo>
                      <a:pt x="4227" y="545"/>
                    </a:lnTo>
                    <a:cubicBezTo>
                      <a:pt x="4243" y="521"/>
                      <a:pt x="4259" y="495"/>
                      <a:pt x="4276" y="470"/>
                    </a:cubicBezTo>
                    <a:cubicBezTo>
                      <a:pt x="4136" y="421"/>
                      <a:pt x="4005" y="348"/>
                      <a:pt x="3888" y="255"/>
                    </a:cubicBezTo>
                    <a:lnTo>
                      <a:pt x="20" y="2489"/>
                    </a:lnTo>
                    <a:cubicBezTo>
                      <a:pt x="9" y="2496"/>
                      <a:pt x="0" y="2507"/>
                      <a:pt x="0" y="2520"/>
                    </a:cubicBezTo>
                    <a:cubicBezTo>
                      <a:pt x="0" y="2533"/>
                      <a:pt x="0" y="2547"/>
                      <a:pt x="0" y="2560"/>
                    </a:cubicBezTo>
                    <a:lnTo>
                      <a:pt x="3" y="2509"/>
                    </a:lnTo>
                    <a:cubicBezTo>
                      <a:pt x="3" y="2535"/>
                      <a:pt x="28" y="2564"/>
                      <a:pt x="62" y="2587"/>
                    </a:cubicBezTo>
                    <a:cubicBezTo>
                      <a:pt x="64" y="2589"/>
                      <a:pt x="1733" y="3563"/>
                      <a:pt x="2729" y="4144"/>
                    </a:cubicBezTo>
                    <a:lnTo>
                      <a:pt x="6862" y="1742"/>
                    </a:lnTo>
                    <a:cubicBezTo>
                      <a:pt x="6955" y="1695"/>
                      <a:pt x="7056" y="1671"/>
                      <a:pt x="7158" y="1671"/>
                    </a:cubicBezTo>
                    <a:cubicBezTo>
                      <a:pt x="7259" y="1671"/>
                      <a:pt x="7361" y="1695"/>
                      <a:pt x="7454" y="1742"/>
                    </a:cubicBezTo>
                    <a:lnTo>
                      <a:pt x="8048" y="2087"/>
                    </a:lnTo>
                    <a:lnTo>
                      <a:pt x="9112" y="1472"/>
                    </a:lnTo>
                    <a:cubicBezTo>
                      <a:pt x="9115" y="1471"/>
                      <a:pt x="9166" y="1444"/>
                      <a:pt x="9171" y="1426"/>
                    </a:cubicBezTo>
                    <a:lnTo>
                      <a:pt x="9171" y="1426"/>
                    </a:lnTo>
                    <a:cubicBezTo>
                      <a:pt x="9172" y="1428"/>
                      <a:pt x="9172" y="1431"/>
                      <a:pt x="9172" y="1433"/>
                    </a:cubicBezTo>
                    <a:lnTo>
                      <a:pt x="9172" y="1424"/>
                    </a:lnTo>
                    <a:cubicBezTo>
                      <a:pt x="9172" y="1425"/>
                      <a:pt x="9172" y="1425"/>
                      <a:pt x="9171" y="1426"/>
                    </a:cubicBezTo>
                    <a:lnTo>
                      <a:pt x="9171" y="1426"/>
                    </a:lnTo>
                    <a:cubicBezTo>
                      <a:pt x="9169" y="1405"/>
                      <a:pt x="9157" y="1385"/>
                      <a:pt x="9138" y="1375"/>
                    </a:cubicBezTo>
                    <a:lnTo>
                      <a:pt x="6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469625" y="1687025"/>
                <a:ext cx="133025" cy="64225"/>
              </a:xfrm>
              <a:custGeom>
                <a:avLst/>
                <a:gdLst/>
                <a:ahLst/>
                <a:cxnLst/>
                <a:rect l="l" t="t" r="r" b="b"/>
                <a:pathLst>
                  <a:path w="5321" h="2569" extrusionOk="0">
                    <a:moveTo>
                      <a:pt x="4439" y="1"/>
                    </a:moveTo>
                    <a:cubicBezTo>
                      <a:pt x="4436" y="1"/>
                      <a:pt x="4433" y="1"/>
                      <a:pt x="4430" y="1"/>
                    </a:cubicBezTo>
                    <a:lnTo>
                      <a:pt x="4429" y="2"/>
                    </a:lnTo>
                    <a:cubicBezTo>
                      <a:pt x="4423" y="2"/>
                      <a:pt x="4418" y="2"/>
                      <a:pt x="4412" y="2"/>
                    </a:cubicBezTo>
                    <a:cubicBezTo>
                      <a:pt x="4315" y="2"/>
                      <a:pt x="4219" y="26"/>
                      <a:pt x="4133" y="72"/>
                    </a:cubicBezTo>
                    <a:lnTo>
                      <a:pt x="0" y="2474"/>
                    </a:lnTo>
                    <a:lnTo>
                      <a:pt x="161" y="2569"/>
                    </a:lnTo>
                    <a:lnTo>
                      <a:pt x="3489" y="633"/>
                    </a:lnTo>
                    <a:lnTo>
                      <a:pt x="3976" y="914"/>
                    </a:lnTo>
                    <a:lnTo>
                      <a:pt x="4036" y="879"/>
                    </a:lnTo>
                    <a:cubicBezTo>
                      <a:pt x="4125" y="833"/>
                      <a:pt x="4223" y="808"/>
                      <a:pt x="4323" y="808"/>
                    </a:cubicBezTo>
                    <a:cubicBezTo>
                      <a:pt x="4326" y="808"/>
                      <a:pt x="4329" y="808"/>
                      <a:pt x="4332" y="808"/>
                    </a:cubicBezTo>
                    <a:cubicBezTo>
                      <a:pt x="4411" y="808"/>
                      <a:pt x="4492" y="823"/>
                      <a:pt x="4568" y="850"/>
                    </a:cubicBezTo>
                    <a:lnTo>
                      <a:pt x="5320" y="415"/>
                    </a:lnTo>
                    <a:lnTo>
                      <a:pt x="4726" y="72"/>
                    </a:lnTo>
                    <a:cubicBezTo>
                      <a:pt x="4637" y="24"/>
                      <a:pt x="4539" y="1"/>
                      <a:pt x="4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569025" y="1707225"/>
                <a:ext cx="14775" cy="6150"/>
              </a:xfrm>
              <a:custGeom>
                <a:avLst/>
                <a:gdLst/>
                <a:ahLst/>
                <a:cxnLst/>
                <a:rect l="l" t="t" r="r" b="b"/>
                <a:pathLst>
                  <a:path w="591" h="246" extrusionOk="0">
                    <a:moveTo>
                      <a:pt x="347" y="0"/>
                    </a:moveTo>
                    <a:cubicBezTo>
                      <a:pt x="247" y="0"/>
                      <a:pt x="147" y="25"/>
                      <a:pt x="58" y="71"/>
                    </a:cubicBezTo>
                    <a:lnTo>
                      <a:pt x="0" y="106"/>
                    </a:lnTo>
                    <a:lnTo>
                      <a:pt x="241" y="245"/>
                    </a:lnTo>
                    <a:lnTo>
                      <a:pt x="590" y="42"/>
                    </a:lnTo>
                    <a:cubicBezTo>
                      <a:pt x="515" y="15"/>
                      <a:pt x="435" y="0"/>
                      <a:pt x="356" y="0"/>
                    </a:cubicBezTo>
                    <a:cubicBezTo>
                      <a:pt x="353" y="0"/>
                      <a:pt x="350"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473600" y="1702825"/>
                <a:ext cx="83275" cy="57575"/>
              </a:xfrm>
              <a:custGeom>
                <a:avLst/>
                <a:gdLst/>
                <a:ahLst/>
                <a:cxnLst/>
                <a:rect l="l" t="t" r="r" b="b"/>
                <a:pathLst>
                  <a:path w="3331" h="2303" extrusionOk="0">
                    <a:moveTo>
                      <a:pt x="3330" y="1"/>
                    </a:moveTo>
                    <a:lnTo>
                      <a:pt x="1" y="1937"/>
                    </a:lnTo>
                    <a:lnTo>
                      <a:pt x="566" y="2267"/>
                    </a:lnTo>
                    <a:cubicBezTo>
                      <a:pt x="576" y="2273"/>
                      <a:pt x="588" y="2279"/>
                      <a:pt x="600" y="2283"/>
                    </a:cubicBezTo>
                    <a:cubicBezTo>
                      <a:pt x="607" y="2286"/>
                      <a:pt x="614" y="2288"/>
                      <a:pt x="621" y="2291"/>
                    </a:cubicBezTo>
                    <a:cubicBezTo>
                      <a:pt x="626" y="2292"/>
                      <a:pt x="629" y="2292"/>
                      <a:pt x="633" y="2293"/>
                    </a:cubicBezTo>
                    <a:cubicBezTo>
                      <a:pt x="640" y="2295"/>
                      <a:pt x="647" y="2296"/>
                      <a:pt x="655" y="2298"/>
                    </a:cubicBezTo>
                    <a:cubicBezTo>
                      <a:pt x="663" y="2299"/>
                      <a:pt x="668" y="2301"/>
                      <a:pt x="675" y="2301"/>
                    </a:cubicBezTo>
                    <a:lnTo>
                      <a:pt x="692" y="2302"/>
                    </a:lnTo>
                    <a:lnTo>
                      <a:pt x="733" y="2302"/>
                    </a:lnTo>
                    <a:cubicBezTo>
                      <a:pt x="740" y="2302"/>
                      <a:pt x="746" y="2302"/>
                      <a:pt x="752" y="2301"/>
                    </a:cubicBezTo>
                    <a:lnTo>
                      <a:pt x="755" y="2301"/>
                    </a:lnTo>
                    <a:cubicBezTo>
                      <a:pt x="759" y="2301"/>
                      <a:pt x="765" y="2299"/>
                      <a:pt x="771" y="2299"/>
                    </a:cubicBezTo>
                    <a:lnTo>
                      <a:pt x="781" y="2296"/>
                    </a:lnTo>
                    <a:cubicBezTo>
                      <a:pt x="784" y="2296"/>
                      <a:pt x="787" y="2296"/>
                      <a:pt x="790" y="2295"/>
                    </a:cubicBezTo>
                    <a:cubicBezTo>
                      <a:pt x="803" y="2292"/>
                      <a:pt x="817" y="2288"/>
                      <a:pt x="830" y="2283"/>
                    </a:cubicBezTo>
                    <a:cubicBezTo>
                      <a:pt x="840" y="2279"/>
                      <a:pt x="849" y="2275"/>
                      <a:pt x="858" y="2270"/>
                    </a:cubicBezTo>
                    <a:lnTo>
                      <a:pt x="3285" y="868"/>
                    </a:lnTo>
                    <a:lnTo>
                      <a:pt x="2569" y="453"/>
                    </a:lnTo>
                    <a:lnTo>
                      <a:pt x="3330" y="1"/>
                    </a:ln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537800" y="1702825"/>
                <a:ext cx="37250" cy="21675"/>
              </a:xfrm>
              <a:custGeom>
                <a:avLst/>
                <a:gdLst/>
                <a:ahLst/>
                <a:cxnLst/>
                <a:rect l="l" t="t" r="r" b="b"/>
                <a:pathLst>
                  <a:path w="1490" h="867" extrusionOk="0">
                    <a:moveTo>
                      <a:pt x="762" y="1"/>
                    </a:moveTo>
                    <a:lnTo>
                      <a:pt x="1" y="453"/>
                    </a:lnTo>
                    <a:lnTo>
                      <a:pt x="717" y="867"/>
                    </a:lnTo>
                    <a:lnTo>
                      <a:pt x="1490" y="421"/>
                    </a:lnTo>
                    <a:lnTo>
                      <a:pt x="1249" y="282"/>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615750" y="1685250"/>
                <a:ext cx="13150" cy="7600"/>
              </a:xfrm>
              <a:custGeom>
                <a:avLst/>
                <a:gdLst/>
                <a:ahLst/>
                <a:cxnLst/>
                <a:rect l="l" t="t" r="r" b="b"/>
                <a:pathLst>
                  <a:path w="526" h="304" extrusionOk="0">
                    <a:moveTo>
                      <a:pt x="525" y="1"/>
                    </a:moveTo>
                    <a:lnTo>
                      <a:pt x="520" y="4"/>
                    </a:lnTo>
                    <a:lnTo>
                      <a:pt x="0" y="304"/>
                    </a:lnTo>
                    <a:lnTo>
                      <a:pt x="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401325" y="1680875"/>
                <a:ext cx="229350" cy="82525"/>
              </a:xfrm>
              <a:custGeom>
                <a:avLst/>
                <a:gdLst/>
                <a:ahLst/>
                <a:cxnLst/>
                <a:rect l="l" t="t" r="r" b="b"/>
                <a:pathLst>
                  <a:path w="9174" h="3301" extrusionOk="0">
                    <a:moveTo>
                      <a:pt x="9173" y="0"/>
                    </a:moveTo>
                    <a:cubicBezTo>
                      <a:pt x="9173" y="16"/>
                      <a:pt x="9120" y="45"/>
                      <a:pt x="9114" y="48"/>
                    </a:cubicBezTo>
                    <a:lnTo>
                      <a:pt x="3750" y="3147"/>
                    </a:lnTo>
                    <a:cubicBezTo>
                      <a:pt x="3741" y="3151"/>
                      <a:pt x="3731" y="3156"/>
                      <a:pt x="3721" y="3160"/>
                    </a:cubicBezTo>
                    <a:cubicBezTo>
                      <a:pt x="3708" y="3164"/>
                      <a:pt x="3695" y="3169"/>
                      <a:pt x="3682" y="3171"/>
                    </a:cubicBezTo>
                    <a:cubicBezTo>
                      <a:pt x="3679" y="3171"/>
                      <a:pt x="3676" y="3173"/>
                      <a:pt x="3673" y="3173"/>
                    </a:cubicBezTo>
                    <a:lnTo>
                      <a:pt x="3662" y="3176"/>
                    </a:lnTo>
                    <a:cubicBezTo>
                      <a:pt x="3657" y="3176"/>
                      <a:pt x="3652" y="3177"/>
                      <a:pt x="3646" y="3177"/>
                    </a:cubicBezTo>
                    <a:lnTo>
                      <a:pt x="3643" y="3177"/>
                    </a:lnTo>
                    <a:cubicBezTo>
                      <a:pt x="3637" y="3177"/>
                      <a:pt x="3631" y="3179"/>
                      <a:pt x="3625" y="3179"/>
                    </a:cubicBezTo>
                    <a:cubicBezTo>
                      <a:pt x="3619" y="3179"/>
                      <a:pt x="3612" y="3180"/>
                      <a:pt x="3606" y="3180"/>
                    </a:cubicBezTo>
                    <a:cubicBezTo>
                      <a:pt x="3599" y="3180"/>
                      <a:pt x="3593" y="3179"/>
                      <a:pt x="3586" y="3179"/>
                    </a:cubicBezTo>
                    <a:lnTo>
                      <a:pt x="3585" y="3179"/>
                    </a:lnTo>
                    <a:lnTo>
                      <a:pt x="3567" y="3177"/>
                    </a:lnTo>
                    <a:cubicBezTo>
                      <a:pt x="3560" y="3177"/>
                      <a:pt x="3554" y="3176"/>
                      <a:pt x="3547" y="3174"/>
                    </a:cubicBezTo>
                    <a:cubicBezTo>
                      <a:pt x="3541" y="3173"/>
                      <a:pt x="3533" y="3171"/>
                      <a:pt x="3525" y="3170"/>
                    </a:cubicBezTo>
                    <a:cubicBezTo>
                      <a:pt x="3521" y="3170"/>
                      <a:pt x="3518" y="3169"/>
                      <a:pt x="3514" y="3167"/>
                    </a:cubicBezTo>
                    <a:cubicBezTo>
                      <a:pt x="3507" y="3166"/>
                      <a:pt x="3499" y="3163"/>
                      <a:pt x="3492" y="3160"/>
                    </a:cubicBezTo>
                    <a:cubicBezTo>
                      <a:pt x="3480" y="3156"/>
                      <a:pt x="3469" y="3150"/>
                      <a:pt x="3459" y="3144"/>
                    </a:cubicBezTo>
                    <a:lnTo>
                      <a:pt x="65" y="1163"/>
                    </a:lnTo>
                    <a:cubicBezTo>
                      <a:pt x="32" y="1140"/>
                      <a:pt x="6" y="1111"/>
                      <a:pt x="6" y="1085"/>
                    </a:cubicBezTo>
                    <a:lnTo>
                      <a:pt x="0" y="1195"/>
                    </a:lnTo>
                    <a:cubicBezTo>
                      <a:pt x="0" y="1215"/>
                      <a:pt x="7" y="1233"/>
                      <a:pt x="21" y="1247"/>
                    </a:cubicBezTo>
                    <a:lnTo>
                      <a:pt x="21" y="1249"/>
                    </a:lnTo>
                    <a:lnTo>
                      <a:pt x="26" y="1256"/>
                    </a:lnTo>
                    <a:lnTo>
                      <a:pt x="31" y="1259"/>
                    </a:lnTo>
                    <a:cubicBezTo>
                      <a:pt x="32" y="1262"/>
                      <a:pt x="35" y="1263"/>
                      <a:pt x="38" y="1266"/>
                    </a:cubicBezTo>
                    <a:lnTo>
                      <a:pt x="39" y="1268"/>
                    </a:lnTo>
                    <a:cubicBezTo>
                      <a:pt x="45" y="1272"/>
                      <a:pt x="3456" y="3263"/>
                      <a:pt x="3456" y="3263"/>
                    </a:cubicBezTo>
                    <a:lnTo>
                      <a:pt x="3456" y="3264"/>
                    </a:lnTo>
                    <a:lnTo>
                      <a:pt x="3457" y="3264"/>
                    </a:lnTo>
                    <a:cubicBezTo>
                      <a:pt x="3503" y="3288"/>
                      <a:pt x="3553" y="3300"/>
                      <a:pt x="3604" y="3300"/>
                    </a:cubicBezTo>
                    <a:cubicBezTo>
                      <a:pt x="3651" y="3300"/>
                      <a:pt x="3699" y="3290"/>
                      <a:pt x="3743" y="3269"/>
                    </a:cubicBezTo>
                    <a:lnTo>
                      <a:pt x="9111" y="168"/>
                    </a:lnTo>
                    <a:cubicBezTo>
                      <a:pt x="9140" y="152"/>
                      <a:pt x="9162" y="128"/>
                      <a:pt x="9172" y="96"/>
                    </a:cubicBezTo>
                    <a:cubicBezTo>
                      <a:pt x="9173" y="92"/>
                      <a:pt x="9173" y="89"/>
                      <a:pt x="9173" y="84"/>
                    </a:cubicBezTo>
                    <a:lnTo>
                      <a:pt x="917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565975" y="1649575"/>
                <a:ext cx="59450" cy="34875"/>
              </a:xfrm>
              <a:custGeom>
                <a:avLst/>
                <a:gdLst/>
                <a:ahLst/>
                <a:cxnLst/>
                <a:rect l="l" t="t" r="r" b="b"/>
                <a:pathLst>
                  <a:path w="2378" h="1395" extrusionOk="0">
                    <a:moveTo>
                      <a:pt x="24" y="1"/>
                    </a:moveTo>
                    <a:lnTo>
                      <a:pt x="0" y="18"/>
                    </a:lnTo>
                    <a:lnTo>
                      <a:pt x="2350" y="1394"/>
                    </a:lnTo>
                    <a:lnTo>
                      <a:pt x="2377" y="1378"/>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624125" y="1679500"/>
                <a:ext cx="2875" cy="1525"/>
              </a:xfrm>
              <a:custGeom>
                <a:avLst/>
                <a:gdLst/>
                <a:ahLst/>
                <a:cxnLst/>
                <a:rect l="l" t="t" r="r" b="b"/>
                <a:pathLst>
                  <a:path w="115" h="61" extrusionOk="0">
                    <a:moveTo>
                      <a:pt x="58" y="0"/>
                    </a:moveTo>
                    <a:cubicBezTo>
                      <a:pt x="45" y="0"/>
                      <a:pt x="32" y="3"/>
                      <a:pt x="22" y="9"/>
                    </a:cubicBezTo>
                    <a:cubicBezTo>
                      <a:pt x="0" y="16"/>
                      <a:pt x="0" y="45"/>
                      <a:pt x="22" y="52"/>
                    </a:cubicBezTo>
                    <a:cubicBezTo>
                      <a:pt x="33" y="58"/>
                      <a:pt x="45" y="61"/>
                      <a:pt x="58" y="61"/>
                    </a:cubicBezTo>
                    <a:cubicBezTo>
                      <a:pt x="70" y="61"/>
                      <a:pt x="83" y="58"/>
                      <a:pt x="95" y="52"/>
                    </a:cubicBezTo>
                    <a:cubicBezTo>
                      <a:pt x="115" y="45"/>
                      <a:pt x="115" y="16"/>
                      <a:pt x="95" y="9"/>
                    </a:cubicBezTo>
                    <a:cubicBezTo>
                      <a:pt x="83" y="3"/>
                      <a:pt x="70" y="0"/>
                      <a:pt x="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621175" y="1678000"/>
                <a:ext cx="2875" cy="1550"/>
              </a:xfrm>
              <a:custGeom>
                <a:avLst/>
                <a:gdLst/>
                <a:ahLst/>
                <a:cxnLst/>
                <a:rect l="l" t="t" r="r" b="b"/>
                <a:pathLst>
                  <a:path w="115" h="62" extrusionOk="0">
                    <a:moveTo>
                      <a:pt x="57" y="1"/>
                    </a:moveTo>
                    <a:lnTo>
                      <a:pt x="57" y="2"/>
                    </a:lnTo>
                    <a:cubicBezTo>
                      <a:pt x="55" y="2"/>
                      <a:pt x="53" y="2"/>
                      <a:pt x="51" y="2"/>
                    </a:cubicBezTo>
                    <a:cubicBezTo>
                      <a:pt x="40" y="2"/>
                      <a:pt x="31" y="4"/>
                      <a:pt x="21" y="9"/>
                    </a:cubicBezTo>
                    <a:cubicBezTo>
                      <a:pt x="1" y="22"/>
                      <a:pt x="1" y="41"/>
                      <a:pt x="21" y="53"/>
                    </a:cubicBezTo>
                    <a:cubicBezTo>
                      <a:pt x="33" y="59"/>
                      <a:pt x="44" y="62"/>
                      <a:pt x="57" y="62"/>
                    </a:cubicBezTo>
                    <a:cubicBezTo>
                      <a:pt x="71" y="62"/>
                      <a:pt x="82" y="59"/>
                      <a:pt x="94" y="53"/>
                    </a:cubicBezTo>
                    <a:cubicBezTo>
                      <a:pt x="114" y="46"/>
                      <a:pt x="114" y="17"/>
                      <a:pt x="94" y="11"/>
                    </a:cubicBezTo>
                    <a:cubicBezTo>
                      <a:pt x="82" y="4"/>
                      <a:pt x="71" y="1"/>
                      <a:pt x="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618175" y="1676525"/>
                <a:ext cx="2900" cy="1500"/>
              </a:xfrm>
              <a:custGeom>
                <a:avLst/>
                <a:gdLst/>
                <a:ahLst/>
                <a:cxnLst/>
                <a:rect l="l" t="t" r="r" b="b"/>
                <a:pathLst>
                  <a:path w="116" h="60" extrusionOk="0">
                    <a:moveTo>
                      <a:pt x="57" y="0"/>
                    </a:moveTo>
                    <a:cubicBezTo>
                      <a:pt x="46" y="0"/>
                      <a:pt x="32" y="3"/>
                      <a:pt x="21" y="9"/>
                    </a:cubicBezTo>
                    <a:cubicBezTo>
                      <a:pt x="1" y="15"/>
                      <a:pt x="1" y="44"/>
                      <a:pt x="21" y="51"/>
                    </a:cubicBezTo>
                    <a:cubicBezTo>
                      <a:pt x="32" y="57"/>
                      <a:pt x="46" y="60"/>
                      <a:pt x="57" y="60"/>
                    </a:cubicBezTo>
                    <a:cubicBezTo>
                      <a:pt x="70" y="60"/>
                      <a:pt x="83" y="57"/>
                      <a:pt x="93" y="51"/>
                    </a:cubicBezTo>
                    <a:cubicBezTo>
                      <a:pt x="115" y="45"/>
                      <a:pt x="115" y="16"/>
                      <a:pt x="93" y="9"/>
                    </a:cubicBezTo>
                    <a:cubicBezTo>
                      <a:pt x="83" y="3"/>
                      <a:pt x="70" y="0"/>
                      <a:pt x="5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31475" y="1700225"/>
                <a:ext cx="2825" cy="4300"/>
              </a:xfrm>
              <a:custGeom>
                <a:avLst/>
                <a:gdLst/>
                <a:ahLst/>
                <a:cxnLst/>
                <a:rect l="l" t="t" r="r" b="b"/>
                <a:pathLst>
                  <a:path w="113" h="172" extrusionOk="0">
                    <a:moveTo>
                      <a:pt x="1" y="0"/>
                    </a:moveTo>
                    <a:lnTo>
                      <a:pt x="1" y="77"/>
                    </a:lnTo>
                    <a:cubicBezTo>
                      <a:pt x="1" y="82"/>
                      <a:pt x="2" y="85"/>
                      <a:pt x="5" y="86"/>
                    </a:cubicBezTo>
                    <a:lnTo>
                      <a:pt x="107" y="164"/>
                    </a:lnTo>
                    <a:cubicBezTo>
                      <a:pt x="109" y="166"/>
                      <a:pt x="111" y="169"/>
                      <a:pt x="112" y="172"/>
                    </a:cubicBezTo>
                    <a:lnTo>
                      <a:pt x="112" y="95"/>
                    </a:lnTo>
                    <a:cubicBezTo>
                      <a:pt x="111" y="92"/>
                      <a:pt x="109" y="87"/>
                      <a:pt x="107" y="86"/>
                    </a:cubicBezTo>
                    <a:lnTo>
                      <a:pt x="5" y="9"/>
                    </a:lnTo>
                    <a:cubicBezTo>
                      <a:pt x="2" y="6"/>
                      <a:pt x="1"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42350" y="1701425"/>
                <a:ext cx="3950" cy="3900"/>
              </a:xfrm>
              <a:custGeom>
                <a:avLst/>
                <a:gdLst/>
                <a:ahLst/>
                <a:cxnLst/>
                <a:rect l="l" t="t" r="r" b="b"/>
                <a:pathLst>
                  <a:path w="158" h="156" extrusionOk="0">
                    <a:moveTo>
                      <a:pt x="157" y="0"/>
                    </a:moveTo>
                    <a:cubicBezTo>
                      <a:pt x="157" y="3"/>
                      <a:pt x="154" y="8"/>
                      <a:pt x="149" y="10"/>
                    </a:cubicBezTo>
                    <a:lnTo>
                      <a:pt x="11" y="67"/>
                    </a:lnTo>
                    <a:cubicBezTo>
                      <a:pt x="5" y="70"/>
                      <a:pt x="1" y="74"/>
                      <a:pt x="1" y="79"/>
                    </a:cubicBezTo>
                    <a:lnTo>
                      <a:pt x="1" y="156"/>
                    </a:lnTo>
                    <a:cubicBezTo>
                      <a:pt x="1" y="151"/>
                      <a:pt x="5" y="147"/>
                      <a:pt x="11" y="145"/>
                    </a:cubicBezTo>
                    <a:lnTo>
                      <a:pt x="149" y="89"/>
                    </a:lnTo>
                    <a:cubicBezTo>
                      <a:pt x="154" y="86"/>
                      <a:pt x="157" y="82"/>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2850" y="1704600"/>
                <a:ext cx="9650" cy="3525"/>
              </a:xfrm>
              <a:custGeom>
                <a:avLst/>
                <a:gdLst/>
                <a:ahLst/>
                <a:cxnLst/>
                <a:rect l="l" t="t" r="r" b="b"/>
                <a:pathLst>
                  <a:path w="386" h="141" extrusionOk="0">
                    <a:moveTo>
                      <a:pt x="384" y="49"/>
                    </a:moveTo>
                    <a:lnTo>
                      <a:pt x="384" y="51"/>
                    </a:lnTo>
                    <a:lnTo>
                      <a:pt x="384" y="51"/>
                    </a:lnTo>
                    <a:cubicBezTo>
                      <a:pt x="384" y="50"/>
                      <a:pt x="384" y="50"/>
                      <a:pt x="384" y="49"/>
                    </a:cubicBezTo>
                    <a:close/>
                    <a:moveTo>
                      <a:pt x="200" y="0"/>
                    </a:moveTo>
                    <a:cubicBezTo>
                      <a:pt x="197" y="0"/>
                      <a:pt x="194" y="0"/>
                      <a:pt x="191" y="1"/>
                    </a:cubicBezTo>
                    <a:lnTo>
                      <a:pt x="31" y="33"/>
                    </a:lnTo>
                    <a:cubicBezTo>
                      <a:pt x="29" y="33"/>
                      <a:pt x="26" y="34"/>
                      <a:pt x="23" y="34"/>
                    </a:cubicBezTo>
                    <a:cubicBezTo>
                      <a:pt x="18" y="34"/>
                      <a:pt x="13" y="33"/>
                      <a:pt x="8" y="30"/>
                    </a:cubicBezTo>
                    <a:cubicBezTo>
                      <a:pt x="4" y="29"/>
                      <a:pt x="2" y="24"/>
                      <a:pt x="1" y="21"/>
                    </a:cubicBezTo>
                    <a:lnTo>
                      <a:pt x="1" y="98"/>
                    </a:lnTo>
                    <a:cubicBezTo>
                      <a:pt x="2" y="102"/>
                      <a:pt x="4" y="105"/>
                      <a:pt x="8" y="107"/>
                    </a:cubicBezTo>
                    <a:cubicBezTo>
                      <a:pt x="13" y="110"/>
                      <a:pt x="20" y="112"/>
                      <a:pt x="26" y="112"/>
                    </a:cubicBezTo>
                    <a:cubicBezTo>
                      <a:pt x="28" y="112"/>
                      <a:pt x="29" y="112"/>
                      <a:pt x="31" y="111"/>
                    </a:cubicBezTo>
                    <a:lnTo>
                      <a:pt x="191" y="78"/>
                    </a:lnTo>
                    <a:cubicBezTo>
                      <a:pt x="193" y="77"/>
                      <a:pt x="195" y="77"/>
                      <a:pt x="197" y="77"/>
                    </a:cubicBezTo>
                    <a:cubicBezTo>
                      <a:pt x="202" y="77"/>
                      <a:pt x="207" y="79"/>
                      <a:pt x="213" y="81"/>
                    </a:cubicBezTo>
                    <a:lnTo>
                      <a:pt x="347" y="137"/>
                    </a:lnTo>
                    <a:cubicBezTo>
                      <a:pt x="352" y="139"/>
                      <a:pt x="357" y="140"/>
                      <a:pt x="362" y="140"/>
                    </a:cubicBezTo>
                    <a:cubicBezTo>
                      <a:pt x="374" y="140"/>
                      <a:pt x="386" y="134"/>
                      <a:pt x="384" y="127"/>
                    </a:cubicBezTo>
                    <a:lnTo>
                      <a:pt x="384" y="51"/>
                    </a:lnTo>
                    <a:lnTo>
                      <a:pt x="384" y="51"/>
                    </a:lnTo>
                    <a:cubicBezTo>
                      <a:pt x="383" y="58"/>
                      <a:pt x="372" y="63"/>
                      <a:pt x="361" y="63"/>
                    </a:cubicBezTo>
                    <a:cubicBezTo>
                      <a:pt x="357" y="63"/>
                      <a:pt x="352" y="62"/>
                      <a:pt x="347" y="60"/>
                    </a:cubicBezTo>
                    <a:lnTo>
                      <a:pt x="213" y="2"/>
                    </a:lnTo>
                    <a:cubicBezTo>
                      <a:pt x="208" y="1"/>
                      <a:pt x="204" y="0"/>
                      <a:pt x="20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431250" y="1697600"/>
                <a:ext cx="15125" cy="8575"/>
              </a:xfrm>
              <a:custGeom>
                <a:avLst/>
                <a:gdLst/>
                <a:ahLst/>
                <a:cxnLst/>
                <a:rect l="l" t="t" r="r" b="b"/>
                <a:pathLst>
                  <a:path w="605" h="343" extrusionOk="0">
                    <a:moveTo>
                      <a:pt x="336" y="0"/>
                    </a:moveTo>
                    <a:cubicBezTo>
                      <a:pt x="329" y="0"/>
                      <a:pt x="322" y="3"/>
                      <a:pt x="316" y="7"/>
                    </a:cubicBezTo>
                    <a:lnTo>
                      <a:pt x="219" y="87"/>
                    </a:lnTo>
                    <a:cubicBezTo>
                      <a:pt x="213" y="91"/>
                      <a:pt x="207" y="92"/>
                      <a:pt x="200" y="92"/>
                    </a:cubicBezTo>
                    <a:lnTo>
                      <a:pt x="31" y="92"/>
                    </a:lnTo>
                    <a:cubicBezTo>
                      <a:pt x="13" y="92"/>
                      <a:pt x="1" y="105"/>
                      <a:pt x="13" y="114"/>
                    </a:cubicBezTo>
                    <a:lnTo>
                      <a:pt x="114" y="192"/>
                    </a:lnTo>
                    <a:cubicBezTo>
                      <a:pt x="118" y="194"/>
                      <a:pt x="120" y="200"/>
                      <a:pt x="118" y="204"/>
                    </a:cubicBezTo>
                    <a:lnTo>
                      <a:pt x="65" y="297"/>
                    </a:lnTo>
                    <a:cubicBezTo>
                      <a:pt x="63" y="301"/>
                      <a:pt x="66" y="307"/>
                      <a:pt x="72" y="310"/>
                    </a:cubicBezTo>
                    <a:cubicBezTo>
                      <a:pt x="77" y="313"/>
                      <a:pt x="82" y="314"/>
                      <a:pt x="87" y="314"/>
                    </a:cubicBezTo>
                    <a:cubicBezTo>
                      <a:pt x="90" y="314"/>
                      <a:pt x="93" y="313"/>
                      <a:pt x="95" y="313"/>
                    </a:cubicBezTo>
                    <a:lnTo>
                      <a:pt x="255" y="281"/>
                    </a:lnTo>
                    <a:cubicBezTo>
                      <a:pt x="258" y="280"/>
                      <a:pt x="261" y="280"/>
                      <a:pt x="264" y="280"/>
                    </a:cubicBezTo>
                    <a:cubicBezTo>
                      <a:pt x="268" y="280"/>
                      <a:pt x="272" y="281"/>
                      <a:pt x="277" y="282"/>
                    </a:cubicBezTo>
                    <a:lnTo>
                      <a:pt x="411" y="340"/>
                    </a:lnTo>
                    <a:cubicBezTo>
                      <a:pt x="416" y="342"/>
                      <a:pt x="420" y="343"/>
                      <a:pt x="425" y="343"/>
                    </a:cubicBezTo>
                    <a:cubicBezTo>
                      <a:pt x="437" y="343"/>
                      <a:pt x="449" y="337"/>
                      <a:pt x="448" y="329"/>
                    </a:cubicBezTo>
                    <a:lnTo>
                      <a:pt x="445" y="232"/>
                    </a:lnTo>
                    <a:cubicBezTo>
                      <a:pt x="445" y="227"/>
                      <a:pt x="448" y="223"/>
                      <a:pt x="455" y="220"/>
                    </a:cubicBezTo>
                    <a:lnTo>
                      <a:pt x="591" y="163"/>
                    </a:lnTo>
                    <a:cubicBezTo>
                      <a:pt x="604" y="159"/>
                      <a:pt x="604" y="149"/>
                      <a:pt x="594" y="143"/>
                    </a:cubicBezTo>
                    <a:cubicBezTo>
                      <a:pt x="591" y="142"/>
                      <a:pt x="588" y="140"/>
                      <a:pt x="584" y="140"/>
                    </a:cubicBezTo>
                    <a:lnTo>
                      <a:pt x="423" y="111"/>
                    </a:lnTo>
                    <a:cubicBezTo>
                      <a:pt x="420" y="111"/>
                      <a:pt x="417" y="110"/>
                      <a:pt x="414" y="108"/>
                    </a:cubicBezTo>
                    <a:cubicBezTo>
                      <a:pt x="411" y="107"/>
                      <a:pt x="410" y="105"/>
                      <a:pt x="408" y="103"/>
                    </a:cubicBezTo>
                    <a:lnTo>
                      <a:pt x="358" y="10"/>
                    </a:lnTo>
                    <a:cubicBezTo>
                      <a:pt x="356" y="8"/>
                      <a:pt x="353" y="5"/>
                      <a:pt x="352" y="4"/>
                    </a:cubicBezTo>
                    <a:cubicBezTo>
                      <a:pt x="347" y="2"/>
                      <a:pt x="342" y="0"/>
                      <a:pt x="3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443475" y="1707300"/>
                <a:ext cx="2825" cy="4300"/>
              </a:xfrm>
              <a:custGeom>
                <a:avLst/>
                <a:gdLst/>
                <a:ahLst/>
                <a:cxnLst/>
                <a:rect l="l" t="t" r="r" b="b"/>
                <a:pathLst>
                  <a:path w="113" h="172" extrusionOk="0">
                    <a:moveTo>
                      <a:pt x="1" y="0"/>
                    </a:moveTo>
                    <a:lnTo>
                      <a:pt x="1" y="79"/>
                    </a:lnTo>
                    <a:cubicBezTo>
                      <a:pt x="1" y="81"/>
                      <a:pt x="4" y="84"/>
                      <a:pt x="5" y="86"/>
                    </a:cubicBezTo>
                    <a:lnTo>
                      <a:pt x="108" y="164"/>
                    </a:lnTo>
                    <a:cubicBezTo>
                      <a:pt x="109" y="166"/>
                      <a:pt x="112" y="168"/>
                      <a:pt x="112" y="171"/>
                    </a:cubicBezTo>
                    <a:lnTo>
                      <a:pt x="112" y="95"/>
                    </a:lnTo>
                    <a:cubicBezTo>
                      <a:pt x="112" y="92"/>
                      <a:pt x="109" y="89"/>
                      <a:pt x="108" y="86"/>
                    </a:cubicBezTo>
                    <a:lnTo>
                      <a:pt x="5" y="9"/>
                    </a:lnTo>
                    <a:cubicBezTo>
                      <a:pt x="4" y="8"/>
                      <a:pt x="1" y="5"/>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454400" y="1708500"/>
                <a:ext cx="3925" cy="3925"/>
              </a:xfrm>
              <a:custGeom>
                <a:avLst/>
                <a:gdLst/>
                <a:ahLst/>
                <a:cxnLst/>
                <a:rect l="l" t="t" r="r" b="b"/>
                <a:pathLst>
                  <a:path w="157" h="157" extrusionOk="0">
                    <a:moveTo>
                      <a:pt x="157" y="0"/>
                    </a:moveTo>
                    <a:cubicBezTo>
                      <a:pt x="157" y="3"/>
                      <a:pt x="152" y="7"/>
                      <a:pt x="147" y="10"/>
                    </a:cubicBezTo>
                    <a:lnTo>
                      <a:pt x="9" y="67"/>
                    </a:lnTo>
                    <a:cubicBezTo>
                      <a:pt x="3" y="70"/>
                      <a:pt x="0" y="74"/>
                      <a:pt x="0" y="78"/>
                    </a:cubicBezTo>
                    <a:lnTo>
                      <a:pt x="0" y="157"/>
                    </a:lnTo>
                    <a:cubicBezTo>
                      <a:pt x="0" y="152"/>
                      <a:pt x="3" y="148"/>
                      <a:pt x="9" y="145"/>
                    </a:cubicBezTo>
                    <a:lnTo>
                      <a:pt x="147" y="89"/>
                    </a:lnTo>
                    <a:cubicBezTo>
                      <a:pt x="152"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44900" y="1711675"/>
                <a:ext cx="9600" cy="3525"/>
              </a:xfrm>
              <a:custGeom>
                <a:avLst/>
                <a:gdLst/>
                <a:ahLst/>
                <a:cxnLst/>
                <a:rect l="l" t="t" r="r" b="b"/>
                <a:pathLst>
                  <a:path w="384" h="141" extrusionOk="0">
                    <a:moveTo>
                      <a:pt x="195" y="0"/>
                    </a:moveTo>
                    <a:cubicBezTo>
                      <a:pt x="193" y="0"/>
                      <a:pt x="191" y="0"/>
                      <a:pt x="189" y="1"/>
                    </a:cubicBezTo>
                    <a:lnTo>
                      <a:pt x="31" y="33"/>
                    </a:lnTo>
                    <a:cubicBezTo>
                      <a:pt x="28" y="34"/>
                      <a:pt x="25" y="34"/>
                      <a:pt x="21" y="34"/>
                    </a:cubicBezTo>
                    <a:cubicBezTo>
                      <a:pt x="16" y="34"/>
                      <a:pt x="11" y="33"/>
                      <a:pt x="6" y="30"/>
                    </a:cubicBezTo>
                    <a:cubicBezTo>
                      <a:pt x="3" y="28"/>
                      <a:pt x="0" y="25"/>
                      <a:pt x="0" y="21"/>
                    </a:cubicBezTo>
                    <a:lnTo>
                      <a:pt x="0" y="98"/>
                    </a:lnTo>
                    <a:cubicBezTo>
                      <a:pt x="0" y="102"/>
                      <a:pt x="3" y="105"/>
                      <a:pt x="6" y="108"/>
                    </a:cubicBezTo>
                    <a:cubicBezTo>
                      <a:pt x="11" y="110"/>
                      <a:pt x="17" y="111"/>
                      <a:pt x="24" y="111"/>
                    </a:cubicBezTo>
                    <a:cubicBezTo>
                      <a:pt x="26" y="111"/>
                      <a:pt x="28" y="111"/>
                      <a:pt x="31" y="111"/>
                    </a:cubicBezTo>
                    <a:lnTo>
                      <a:pt x="189" y="79"/>
                    </a:lnTo>
                    <a:cubicBezTo>
                      <a:pt x="192" y="78"/>
                      <a:pt x="195" y="78"/>
                      <a:pt x="198" y="78"/>
                    </a:cubicBezTo>
                    <a:cubicBezTo>
                      <a:pt x="202" y="78"/>
                      <a:pt x="206" y="79"/>
                      <a:pt x="210" y="80"/>
                    </a:cubicBezTo>
                    <a:lnTo>
                      <a:pt x="347" y="138"/>
                    </a:lnTo>
                    <a:cubicBezTo>
                      <a:pt x="351" y="140"/>
                      <a:pt x="355" y="141"/>
                      <a:pt x="359" y="141"/>
                    </a:cubicBezTo>
                    <a:cubicBezTo>
                      <a:pt x="371" y="141"/>
                      <a:pt x="383" y="135"/>
                      <a:pt x="383" y="127"/>
                    </a:cubicBezTo>
                    <a:lnTo>
                      <a:pt x="383" y="50"/>
                    </a:lnTo>
                    <a:cubicBezTo>
                      <a:pt x="383" y="57"/>
                      <a:pt x="372" y="63"/>
                      <a:pt x="360" y="63"/>
                    </a:cubicBezTo>
                    <a:cubicBezTo>
                      <a:pt x="356" y="63"/>
                      <a:pt x="351" y="62"/>
                      <a:pt x="347" y="60"/>
                    </a:cubicBezTo>
                    <a:lnTo>
                      <a:pt x="210" y="4"/>
                    </a:lnTo>
                    <a:cubicBezTo>
                      <a:pt x="205" y="1"/>
                      <a:pt x="200" y="0"/>
                      <a:pt x="19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443250" y="1704675"/>
                <a:ext cx="15125" cy="8600"/>
              </a:xfrm>
              <a:custGeom>
                <a:avLst/>
                <a:gdLst/>
                <a:ahLst/>
                <a:cxnLst/>
                <a:rect l="l" t="t" r="r" b="b"/>
                <a:pathLst>
                  <a:path w="605" h="344" extrusionOk="0">
                    <a:moveTo>
                      <a:pt x="335" y="0"/>
                    </a:moveTo>
                    <a:cubicBezTo>
                      <a:pt x="328" y="0"/>
                      <a:pt x="321" y="3"/>
                      <a:pt x="316" y="7"/>
                    </a:cubicBezTo>
                    <a:lnTo>
                      <a:pt x="218" y="86"/>
                    </a:lnTo>
                    <a:cubicBezTo>
                      <a:pt x="214" y="91"/>
                      <a:pt x="207" y="92"/>
                      <a:pt x="200" y="92"/>
                    </a:cubicBezTo>
                    <a:lnTo>
                      <a:pt x="31" y="92"/>
                    </a:lnTo>
                    <a:cubicBezTo>
                      <a:pt x="13" y="92"/>
                      <a:pt x="1" y="105"/>
                      <a:pt x="14" y="114"/>
                    </a:cubicBezTo>
                    <a:lnTo>
                      <a:pt x="116" y="192"/>
                    </a:lnTo>
                    <a:cubicBezTo>
                      <a:pt x="120" y="194"/>
                      <a:pt x="121" y="200"/>
                      <a:pt x="118" y="204"/>
                    </a:cubicBezTo>
                    <a:lnTo>
                      <a:pt x="66" y="297"/>
                    </a:lnTo>
                    <a:cubicBezTo>
                      <a:pt x="63" y="301"/>
                      <a:pt x="66" y="307"/>
                      <a:pt x="72" y="310"/>
                    </a:cubicBezTo>
                    <a:cubicBezTo>
                      <a:pt x="77" y="313"/>
                      <a:pt x="82" y="314"/>
                      <a:pt x="87" y="314"/>
                    </a:cubicBezTo>
                    <a:cubicBezTo>
                      <a:pt x="91" y="314"/>
                      <a:pt x="94" y="314"/>
                      <a:pt x="97" y="313"/>
                    </a:cubicBezTo>
                    <a:lnTo>
                      <a:pt x="255" y="281"/>
                    </a:lnTo>
                    <a:cubicBezTo>
                      <a:pt x="257" y="280"/>
                      <a:pt x="259" y="280"/>
                      <a:pt x="261" y="280"/>
                    </a:cubicBezTo>
                    <a:cubicBezTo>
                      <a:pt x="266" y="280"/>
                      <a:pt x="271" y="281"/>
                      <a:pt x="276" y="284"/>
                    </a:cubicBezTo>
                    <a:lnTo>
                      <a:pt x="411" y="340"/>
                    </a:lnTo>
                    <a:cubicBezTo>
                      <a:pt x="416" y="342"/>
                      <a:pt x="421" y="343"/>
                      <a:pt x="426" y="343"/>
                    </a:cubicBezTo>
                    <a:cubicBezTo>
                      <a:pt x="438" y="343"/>
                      <a:pt x="449" y="337"/>
                      <a:pt x="448" y="330"/>
                    </a:cubicBezTo>
                    <a:lnTo>
                      <a:pt x="445" y="231"/>
                    </a:lnTo>
                    <a:cubicBezTo>
                      <a:pt x="445" y="227"/>
                      <a:pt x="449" y="223"/>
                      <a:pt x="455" y="221"/>
                    </a:cubicBezTo>
                    <a:lnTo>
                      <a:pt x="591" y="163"/>
                    </a:lnTo>
                    <a:cubicBezTo>
                      <a:pt x="604" y="159"/>
                      <a:pt x="604" y="149"/>
                      <a:pt x="594" y="143"/>
                    </a:cubicBezTo>
                    <a:cubicBezTo>
                      <a:pt x="591" y="142"/>
                      <a:pt x="588" y="140"/>
                      <a:pt x="585" y="140"/>
                    </a:cubicBezTo>
                    <a:lnTo>
                      <a:pt x="424" y="113"/>
                    </a:lnTo>
                    <a:cubicBezTo>
                      <a:pt x="420" y="111"/>
                      <a:pt x="417" y="110"/>
                      <a:pt x="414" y="108"/>
                    </a:cubicBezTo>
                    <a:cubicBezTo>
                      <a:pt x="411" y="107"/>
                      <a:pt x="410" y="105"/>
                      <a:pt x="408" y="104"/>
                    </a:cubicBezTo>
                    <a:lnTo>
                      <a:pt x="358" y="11"/>
                    </a:lnTo>
                    <a:cubicBezTo>
                      <a:pt x="356" y="8"/>
                      <a:pt x="353" y="7"/>
                      <a:pt x="352" y="5"/>
                    </a:cubicBezTo>
                    <a:cubicBezTo>
                      <a:pt x="347" y="2"/>
                      <a:pt x="341" y="0"/>
                      <a:pt x="33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463775" y="1681450"/>
                <a:ext cx="43675" cy="25575"/>
              </a:xfrm>
              <a:custGeom>
                <a:avLst/>
                <a:gdLst/>
                <a:ahLst/>
                <a:cxnLst/>
                <a:rect l="l" t="t" r="r" b="b"/>
                <a:pathLst>
                  <a:path w="1747" h="1023" extrusionOk="0">
                    <a:moveTo>
                      <a:pt x="62" y="0"/>
                    </a:moveTo>
                    <a:cubicBezTo>
                      <a:pt x="49" y="0"/>
                      <a:pt x="36" y="3"/>
                      <a:pt x="24" y="9"/>
                    </a:cubicBezTo>
                    <a:cubicBezTo>
                      <a:pt x="1" y="22"/>
                      <a:pt x="4" y="42"/>
                      <a:pt x="24" y="54"/>
                    </a:cubicBezTo>
                    <a:lnTo>
                      <a:pt x="1649" y="1014"/>
                    </a:lnTo>
                    <a:cubicBezTo>
                      <a:pt x="1662" y="1020"/>
                      <a:pt x="1676" y="1023"/>
                      <a:pt x="1690" y="1023"/>
                    </a:cubicBezTo>
                    <a:cubicBezTo>
                      <a:pt x="1703" y="1023"/>
                      <a:pt x="1716" y="1020"/>
                      <a:pt x="1728" y="1014"/>
                    </a:cubicBezTo>
                    <a:cubicBezTo>
                      <a:pt x="1747" y="1005"/>
                      <a:pt x="1747" y="978"/>
                      <a:pt x="1728" y="969"/>
                    </a:cubicBezTo>
                    <a:lnTo>
                      <a:pt x="101" y="11"/>
                    </a:lnTo>
                    <a:cubicBezTo>
                      <a:pt x="89" y="3"/>
                      <a:pt x="75" y="0"/>
                      <a:pt x="6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59275" y="1684250"/>
                <a:ext cx="41475" cy="24150"/>
              </a:xfrm>
              <a:custGeom>
                <a:avLst/>
                <a:gdLst/>
                <a:ahLst/>
                <a:cxnLst/>
                <a:rect l="l" t="t" r="r" b="b"/>
                <a:pathLst>
                  <a:path w="1659" h="966" extrusionOk="0">
                    <a:moveTo>
                      <a:pt x="60" y="0"/>
                    </a:moveTo>
                    <a:cubicBezTo>
                      <a:pt x="47" y="0"/>
                      <a:pt x="34" y="3"/>
                      <a:pt x="24" y="9"/>
                    </a:cubicBezTo>
                    <a:cubicBezTo>
                      <a:pt x="1" y="22"/>
                      <a:pt x="4" y="42"/>
                      <a:pt x="24" y="54"/>
                    </a:cubicBezTo>
                    <a:lnTo>
                      <a:pt x="1561" y="956"/>
                    </a:lnTo>
                    <a:cubicBezTo>
                      <a:pt x="1574" y="963"/>
                      <a:pt x="1587" y="966"/>
                      <a:pt x="1602" y="966"/>
                    </a:cubicBezTo>
                    <a:cubicBezTo>
                      <a:pt x="1615" y="966"/>
                      <a:pt x="1628" y="963"/>
                      <a:pt x="1639" y="956"/>
                    </a:cubicBezTo>
                    <a:cubicBezTo>
                      <a:pt x="1658" y="948"/>
                      <a:pt x="1658" y="919"/>
                      <a:pt x="1639" y="912"/>
                    </a:cubicBezTo>
                    <a:lnTo>
                      <a:pt x="101" y="10"/>
                    </a:lnTo>
                    <a:cubicBezTo>
                      <a:pt x="88" y="3"/>
                      <a:pt x="75"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449600" y="1689650"/>
                <a:ext cx="41425" cy="24150"/>
              </a:xfrm>
              <a:custGeom>
                <a:avLst/>
                <a:gdLst/>
                <a:ahLst/>
                <a:cxnLst/>
                <a:rect l="l" t="t" r="r" b="b"/>
                <a:pathLst>
                  <a:path w="1657" h="966" extrusionOk="0">
                    <a:moveTo>
                      <a:pt x="59" y="0"/>
                    </a:moveTo>
                    <a:cubicBezTo>
                      <a:pt x="59" y="0"/>
                      <a:pt x="59" y="0"/>
                      <a:pt x="59" y="0"/>
                    </a:cubicBezTo>
                    <a:lnTo>
                      <a:pt x="59" y="0"/>
                    </a:lnTo>
                    <a:cubicBezTo>
                      <a:pt x="60" y="0"/>
                      <a:pt x="60" y="0"/>
                      <a:pt x="60" y="0"/>
                    </a:cubicBezTo>
                    <a:close/>
                    <a:moveTo>
                      <a:pt x="59" y="0"/>
                    </a:moveTo>
                    <a:lnTo>
                      <a:pt x="59" y="0"/>
                    </a:lnTo>
                    <a:cubicBezTo>
                      <a:pt x="47" y="0"/>
                      <a:pt x="34" y="3"/>
                      <a:pt x="22" y="10"/>
                    </a:cubicBezTo>
                    <a:cubicBezTo>
                      <a:pt x="1" y="22"/>
                      <a:pt x="4" y="42"/>
                      <a:pt x="22" y="55"/>
                    </a:cubicBezTo>
                    <a:lnTo>
                      <a:pt x="1561" y="956"/>
                    </a:lnTo>
                    <a:cubicBezTo>
                      <a:pt x="1573" y="963"/>
                      <a:pt x="1587" y="966"/>
                      <a:pt x="1602" y="966"/>
                    </a:cubicBezTo>
                    <a:cubicBezTo>
                      <a:pt x="1613" y="966"/>
                      <a:pt x="1626" y="963"/>
                      <a:pt x="1638" y="957"/>
                    </a:cubicBezTo>
                    <a:cubicBezTo>
                      <a:pt x="1657" y="948"/>
                      <a:pt x="1657" y="919"/>
                      <a:pt x="1638" y="912"/>
                    </a:cubicBezTo>
                    <a:lnTo>
                      <a:pt x="99" y="10"/>
                    </a:lnTo>
                    <a:cubicBezTo>
                      <a:pt x="87" y="3"/>
                      <a:pt x="74" y="0"/>
                      <a:pt x="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454425" y="1686875"/>
                <a:ext cx="37550" cy="21925"/>
              </a:xfrm>
              <a:custGeom>
                <a:avLst/>
                <a:gdLst/>
                <a:ahLst/>
                <a:cxnLst/>
                <a:rect l="l" t="t" r="r" b="b"/>
                <a:pathLst>
                  <a:path w="1502" h="877" extrusionOk="0">
                    <a:moveTo>
                      <a:pt x="60" y="1"/>
                    </a:moveTo>
                    <a:cubicBezTo>
                      <a:pt x="47" y="1"/>
                      <a:pt x="34" y="4"/>
                      <a:pt x="22" y="10"/>
                    </a:cubicBezTo>
                    <a:cubicBezTo>
                      <a:pt x="1" y="23"/>
                      <a:pt x="2" y="43"/>
                      <a:pt x="22" y="55"/>
                    </a:cubicBezTo>
                    <a:lnTo>
                      <a:pt x="1404" y="867"/>
                    </a:lnTo>
                    <a:cubicBezTo>
                      <a:pt x="1417" y="874"/>
                      <a:pt x="1430" y="877"/>
                      <a:pt x="1445" y="877"/>
                    </a:cubicBezTo>
                    <a:cubicBezTo>
                      <a:pt x="1458" y="877"/>
                      <a:pt x="1471" y="874"/>
                      <a:pt x="1483" y="867"/>
                    </a:cubicBezTo>
                    <a:cubicBezTo>
                      <a:pt x="1501" y="859"/>
                      <a:pt x="1501" y="830"/>
                      <a:pt x="1483" y="823"/>
                    </a:cubicBezTo>
                    <a:lnTo>
                      <a:pt x="99" y="11"/>
                    </a:lnTo>
                    <a:cubicBezTo>
                      <a:pt x="88" y="4"/>
                      <a:pt x="73" y="1"/>
                      <a:pt x="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455525" y="1714300"/>
                <a:ext cx="2800" cy="4300"/>
              </a:xfrm>
              <a:custGeom>
                <a:avLst/>
                <a:gdLst/>
                <a:ahLst/>
                <a:cxnLst/>
                <a:rect l="l" t="t" r="r" b="b"/>
                <a:pathLst>
                  <a:path w="112" h="172" extrusionOk="0">
                    <a:moveTo>
                      <a:pt x="0" y="0"/>
                    </a:moveTo>
                    <a:lnTo>
                      <a:pt x="0" y="77"/>
                    </a:lnTo>
                    <a:cubicBezTo>
                      <a:pt x="0" y="80"/>
                      <a:pt x="3" y="84"/>
                      <a:pt x="6" y="86"/>
                    </a:cubicBezTo>
                    <a:lnTo>
                      <a:pt x="107" y="163"/>
                    </a:lnTo>
                    <a:cubicBezTo>
                      <a:pt x="109" y="164"/>
                      <a:pt x="112" y="168"/>
                      <a:pt x="112" y="171"/>
                    </a:cubicBezTo>
                    <a:lnTo>
                      <a:pt x="112" y="94"/>
                    </a:lnTo>
                    <a:cubicBezTo>
                      <a:pt x="112" y="90"/>
                      <a:pt x="109" y="87"/>
                      <a:pt x="107" y="86"/>
                    </a:cubicBezTo>
                    <a:lnTo>
                      <a:pt x="6" y="7"/>
                    </a:lnTo>
                    <a:cubicBezTo>
                      <a:pt x="3" y="6"/>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466425" y="1715450"/>
                <a:ext cx="3950" cy="3950"/>
              </a:xfrm>
              <a:custGeom>
                <a:avLst/>
                <a:gdLst/>
                <a:ahLst/>
                <a:cxnLst/>
                <a:rect l="l" t="t" r="r" b="b"/>
                <a:pathLst>
                  <a:path w="158" h="158" extrusionOk="0">
                    <a:moveTo>
                      <a:pt x="156" y="1"/>
                    </a:moveTo>
                    <a:cubicBezTo>
                      <a:pt x="156" y="5"/>
                      <a:pt x="153" y="9"/>
                      <a:pt x="147" y="12"/>
                    </a:cubicBezTo>
                    <a:lnTo>
                      <a:pt x="9" y="69"/>
                    </a:lnTo>
                    <a:cubicBezTo>
                      <a:pt x="3" y="72"/>
                      <a:pt x="1" y="76"/>
                      <a:pt x="1" y="80"/>
                    </a:cubicBezTo>
                    <a:lnTo>
                      <a:pt x="1" y="157"/>
                    </a:lnTo>
                    <a:cubicBezTo>
                      <a:pt x="1" y="153"/>
                      <a:pt x="3" y="148"/>
                      <a:pt x="9" y="147"/>
                    </a:cubicBezTo>
                    <a:lnTo>
                      <a:pt x="147" y="89"/>
                    </a:lnTo>
                    <a:cubicBezTo>
                      <a:pt x="153" y="86"/>
                      <a:pt x="157" y="83"/>
                      <a:pt x="156" y="79"/>
                    </a:cubicBezTo>
                    <a:lnTo>
                      <a:pt x="15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456925" y="1718650"/>
                <a:ext cx="9600" cy="3525"/>
              </a:xfrm>
              <a:custGeom>
                <a:avLst/>
                <a:gdLst/>
                <a:ahLst/>
                <a:cxnLst/>
                <a:rect l="l" t="t" r="r" b="b"/>
                <a:pathLst>
                  <a:path w="384" h="141" extrusionOk="0">
                    <a:moveTo>
                      <a:pt x="383" y="49"/>
                    </a:moveTo>
                    <a:lnTo>
                      <a:pt x="383" y="52"/>
                    </a:lnTo>
                    <a:lnTo>
                      <a:pt x="383" y="52"/>
                    </a:lnTo>
                    <a:cubicBezTo>
                      <a:pt x="384" y="51"/>
                      <a:pt x="384" y="50"/>
                      <a:pt x="383" y="49"/>
                    </a:cubicBezTo>
                    <a:close/>
                    <a:moveTo>
                      <a:pt x="200" y="1"/>
                    </a:moveTo>
                    <a:cubicBezTo>
                      <a:pt x="197" y="1"/>
                      <a:pt x="194" y="1"/>
                      <a:pt x="191" y="2"/>
                    </a:cubicBezTo>
                    <a:lnTo>
                      <a:pt x="31" y="33"/>
                    </a:lnTo>
                    <a:cubicBezTo>
                      <a:pt x="29" y="34"/>
                      <a:pt x="27" y="34"/>
                      <a:pt x="25" y="34"/>
                    </a:cubicBezTo>
                    <a:cubicBezTo>
                      <a:pt x="19" y="34"/>
                      <a:pt x="13" y="33"/>
                      <a:pt x="8" y="31"/>
                    </a:cubicBezTo>
                    <a:cubicBezTo>
                      <a:pt x="4" y="29"/>
                      <a:pt x="1" y="25"/>
                      <a:pt x="1" y="20"/>
                    </a:cubicBezTo>
                    <a:lnTo>
                      <a:pt x="1" y="99"/>
                    </a:lnTo>
                    <a:cubicBezTo>
                      <a:pt x="1" y="102"/>
                      <a:pt x="4" y="106"/>
                      <a:pt x="8" y="107"/>
                    </a:cubicBezTo>
                    <a:cubicBezTo>
                      <a:pt x="12" y="110"/>
                      <a:pt x="18" y="111"/>
                      <a:pt x="23" y="111"/>
                    </a:cubicBezTo>
                    <a:cubicBezTo>
                      <a:pt x="26" y="111"/>
                      <a:pt x="28" y="111"/>
                      <a:pt x="31" y="110"/>
                    </a:cubicBezTo>
                    <a:lnTo>
                      <a:pt x="191" y="78"/>
                    </a:lnTo>
                    <a:cubicBezTo>
                      <a:pt x="194" y="78"/>
                      <a:pt x="197" y="77"/>
                      <a:pt x="200" y="77"/>
                    </a:cubicBezTo>
                    <a:cubicBezTo>
                      <a:pt x="204" y="77"/>
                      <a:pt x="208" y="78"/>
                      <a:pt x="212" y="80"/>
                    </a:cubicBezTo>
                    <a:lnTo>
                      <a:pt x="347" y="138"/>
                    </a:lnTo>
                    <a:cubicBezTo>
                      <a:pt x="351" y="140"/>
                      <a:pt x="356" y="141"/>
                      <a:pt x="360" y="141"/>
                    </a:cubicBezTo>
                    <a:cubicBezTo>
                      <a:pt x="372" y="141"/>
                      <a:pt x="383" y="135"/>
                      <a:pt x="383" y="126"/>
                    </a:cubicBezTo>
                    <a:lnTo>
                      <a:pt x="383" y="52"/>
                    </a:lnTo>
                    <a:lnTo>
                      <a:pt x="383" y="52"/>
                    </a:lnTo>
                    <a:cubicBezTo>
                      <a:pt x="383" y="59"/>
                      <a:pt x="372" y="63"/>
                      <a:pt x="361" y="63"/>
                    </a:cubicBezTo>
                    <a:cubicBezTo>
                      <a:pt x="356" y="63"/>
                      <a:pt x="351" y="63"/>
                      <a:pt x="347" y="61"/>
                    </a:cubicBezTo>
                    <a:lnTo>
                      <a:pt x="212" y="3"/>
                    </a:lnTo>
                    <a:cubicBezTo>
                      <a:pt x="208" y="1"/>
                      <a:pt x="204" y="1"/>
                      <a:pt x="20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455325" y="1711650"/>
                <a:ext cx="15075" cy="8600"/>
              </a:xfrm>
              <a:custGeom>
                <a:avLst/>
                <a:gdLst/>
                <a:ahLst/>
                <a:cxnLst/>
                <a:rect l="l" t="t" r="r" b="b"/>
                <a:pathLst>
                  <a:path w="603" h="344" extrusionOk="0">
                    <a:moveTo>
                      <a:pt x="334" y="0"/>
                    </a:moveTo>
                    <a:cubicBezTo>
                      <a:pt x="327" y="0"/>
                      <a:pt x="321" y="2"/>
                      <a:pt x="316" y="6"/>
                    </a:cubicBezTo>
                    <a:lnTo>
                      <a:pt x="218" y="87"/>
                    </a:lnTo>
                    <a:cubicBezTo>
                      <a:pt x="213" y="92"/>
                      <a:pt x="207" y="93"/>
                      <a:pt x="200" y="93"/>
                    </a:cubicBezTo>
                    <a:lnTo>
                      <a:pt x="31" y="93"/>
                    </a:lnTo>
                    <a:cubicBezTo>
                      <a:pt x="12" y="93"/>
                      <a:pt x="1" y="105"/>
                      <a:pt x="12" y="115"/>
                    </a:cubicBezTo>
                    <a:lnTo>
                      <a:pt x="114" y="192"/>
                    </a:lnTo>
                    <a:cubicBezTo>
                      <a:pt x="118" y="195"/>
                      <a:pt x="120" y="200"/>
                      <a:pt x="118" y="205"/>
                    </a:cubicBezTo>
                    <a:lnTo>
                      <a:pt x="65" y="298"/>
                    </a:lnTo>
                    <a:cubicBezTo>
                      <a:pt x="62" y="302"/>
                      <a:pt x="65" y="306"/>
                      <a:pt x="70" y="311"/>
                    </a:cubicBezTo>
                    <a:cubicBezTo>
                      <a:pt x="76" y="313"/>
                      <a:pt x="82" y="314"/>
                      <a:pt x="88" y="314"/>
                    </a:cubicBezTo>
                    <a:cubicBezTo>
                      <a:pt x="90" y="314"/>
                      <a:pt x="93" y="314"/>
                      <a:pt x="95" y="313"/>
                    </a:cubicBezTo>
                    <a:lnTo>
                      <a:pt x="253" y="282"/>
                    </a:lnTo>
                    <a:cubicBezTo>
                      <a:pt x="256" y="281"/>
                      <a:pt x="259" y="281"/>
                      <a:pt x="262" y="281"/>
                    </a:cubicBezTo>
                    <a:cubicBezTo>
                      <a:pt x="266" y="281"/>
                      <a:pt x="271" y="281"/>
                      <a:pt x="275" y="283"/>
                    </a:cubicBezTo>
                    <a:lnTo>
                      <a:pt x="410" y="341"/>
                    </a:lnTo>
                    <a:cubicBezTo>
                      <a:pt x="414" y="343"/>
                      <a:pt x="419" y="343"/>
                      <a:pt x="423" y="343"/>
                    </a:cubicBezTo>
                    <a:cubicBezTo>
                      <a:pt x="436" y="343"/>
                      <a:pt x="447" y="338"/>
                      <a:pt x="446" y="329"/>
                    </a:cubicBezTo>
                    <a:lnTo>
                      <a:pt x="443" y="232"/>
                    </a:lnTo>
                    <a:cubicBezTo>
                      <a:pt x="443" y="228"/>
                      <a:pt x="447" y="224"/>
                      <a:pt x="453" y="221"/>
                    </a:cubicBezTo>
                    <a:lnTo>
                      <a:pt x="590" y="164"/>
                    </a:lnTo>
                    <a:cubicBezTo>
                      <a:pt x="603" y="158"/>
                      <a:pt x="603" y="148"/>
                      <a:pt x="592" y="144"/>
                    </a:cubicBezTo>
                    <a:cubicBezTo>
                      <a:pt x="590" y="142"/>
                      <a:pt x="587" y="141"/>
                      <a:pt x="584" y="139"/>
                    </a:cubicBezTo>
                    <a:lnTo>
                      <a:pt x="423" y="112"/>
                    </a:lnTo>
                    <a:cubicBezTo>
                      <a:pt x="418" y="112"/>
                      <a:pt x="416" y="110"/>
                      <a:pt x="413" y="109"/>
                    </a:cubicBezTo>
                    <a:cubicBezTo>
                      <a:pt x="410" y="108"/>
                      <a:pt x="408" y="106"/>
                      <a:pt x="407" y="103"/>
                    </a:cubicBezTo>
                    <a:lnTo>
                      <a:pt x="358" y="10"/>
                    </a:lnTo>
                    <a:cubicBezTo>
                      <a:pt x="356" y="8"/>
                      <a:pt x="353" y="6"/>
                      <a:pt x="352" y="5"/>
                    </a:cubicBezTo>
                    <a:cubicBezTo>
                      <a:pt x="346" y="2"/>
                      <a:pt x="340"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485650" y="1645950"/>
                <a:ext cx="101925" cy="59075"/>
              </a:xfrm>
              <a:custGeom>
                <a:avLst/>
                <a:gdLst/>
                <a:ahLst/>
                <a:cxnLst/>
                <a:rect l="l" t="t" r="r" b="b"/>
                <a:pathLst>
                  <a:path w="4077" h="2363" extrusionOk="0">
                    <a:moveTo>
                      <a:pt x="1746" y="1"/>
                    </a:moveTo>
                    <a:lnTo>
                      <a:pt x="0" y="1017"/>
                    </a:lnTo>
                    <a:lnTo>
                      <a:pt x="2329" y="2363"/>
                    </a:lnTo>
                    <a:lnTo>
                      <a:pt x="4076" y="1346"/>
                    </a:lnTo>
                    <a:lnTo>
                      <a:pt x="17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467650" y="1721350"/>
                <a:ext cx="2825" cy="4300"/>
              </a:xfrm>
              <a:custGeom>
                <a:avLst/>
                <a:gdLst/>
                <a:ahLst/>
                <a:cxnLst/>
                <a:rect l="l" t="t" r="r" b="b"/>
                <a:pathLst>
                  <a:path w="113" h="172" extrusionOk="0">
                    <a:moveTo>
                      <a:pt x="1" y="1"/>
                    </a:moveTo>
                    <a:lnTo>
                      <a:pt x="1" y="78"/>
                    </a:lnTo>
                    <a:cubicBezTo>
                      <a:pt x="2" y="81"/>
                      <a:pt x="4" y="84"/>
                      <a:pt x="7" y="86"/>
                    </a:cubicBezTo>
                    <a:lnTo>
                      <a:pt x="108" y="163"/>
                    </a:lnTo>
                    <a:cubicBezTo>
                      <a:pt x="111" y="165"/>
                      <a:pt x="113" y="168"/>
                      <a:pt x="113" y="172"/>
                    </a:cubicBezTo>
                    <a:lnTo>
                      <a:pt x="113" y="94"/>
                    </a:lnTo>
                    <a:cubicBezTo>
                      <a:pt x="113" y="91"/>
                      <a:pt x="111" y="88"/>
                      <a:pt x="108" y="86"/>
                    </a:cubicBezTo>
                    <a:lnTo>
                      <a:pt x="7" y="8"/>
                    </a:lnTo>
                    <a:cubicBezTo>
                      <a:pt x="4" y="7"/>
                      <a:pt x="2" y="4"/>
                      <a:pt x="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2"/>
              <p:cNvSpPr/>
              <p:nvPr/>
            </p:nvSpPr>
            <p:spPr>
              <a:xfrm>
                <a:off x="478575" y="1722525"/>
                <a:ext cx="3925" cy="3925"/>
              </a:xfrm>
              <a:custGeom>
                <a:avLst/>
                <a:gdLst/>
                <a:ahLst/>
                <a:cxnLst/>
                <a:rect l="l" t="t" r="r" b="b"/>
                <a:pathLst>
                  <a:path w="157" h="157" extrusionOk="0">
                    <a:moveTo>
                      <a:pt x="157" y="0"/>
                    </a:moveTo>
                    <a:cubicBezTo>
                      <a:pt x="157" y="5"/>
                      <a:pt x="154" y="9"/>
                      <a:pt x="147" y="10"/>
                    </a:cubicBezTo>
                    <a:lnTo>
                      <a:pt x="10" y="68"/>
                    </a:lnTo>
                    <a:cubicBezTo>
                      <a:pt x="3" y="71"/>
                      <a:pt x="0" y="74"/>
                      <a:pt x="0" y="80"/>
                    </a:cubicBezTo>
                    <a:lnTo>
                      <a:pt x="0" y="157"/>
                    </a:lnTo>
                    <a:cubicBezTo>
                      <a:pt x="0" y="153"/>
                      <a:pt x="3" y="148"/>
                      <a:pt x="10"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2"/>
              <p:cNvSpPr/>
              <p:nvPr/>
            </p:nvSpPr>
            <p:spPr>
              <a:xfrm>
                <a:off x="469075" y="1725725"/>
                <a:ext cx="9600" cy="3525"/>
              </a:xfrm>
              <a:custGeom>
                <a:avLst/>
                <a:gdLst/>
                <a:ahLst/>
                <a:cxnLst/>
                <a:rect l="l" t="t" r="r" b="b"/>
                <a:pathLst>
                  <a:path w="384" h="141" extrusionOk="0">
                    <a:moveTo>
                      <a:pt x="199" y="0"/>
                    </a:moveTo>
                    <a:cubicBezTo>
                      <a:pt x="196" y="0"/>
                      <a:pt x="193" y="1"/>
                      <a:pt x="190" y="1"/>
                    </a:cubicBezTo>
                    <a:lnTo>
                      <a:pt x="31" y="33"/>
                    </a:lnTo>
                    <a:cubicBezTo>
                      <a:pt x="29" y="34"/>
                      <a:pt x="26" y="34"/>
                      <a:pt x="24" y="34"/>
                    </a:cubicBezTo>
                    <a:cubicBezTo>
                      <a:pt x="18" y="34"/>
                      <a:pt x="12" y="32"/>
                      <a:pt x="6" y="30"/>
                    </a:cubicBezTo>
                    <a:cubicBezTo>
                      <a:pt x="3" y="27"/>
                      <a:pt x="0" y="25"/>
                      <a:pt x="0" y="20"/>
                    </a:cubicBezTo>
                    <a:lnTo>
                      <a:pt x="0" y="98"/>
                    </a:lnTo>
                    <a:cubicBezTo>
                      <a:pt x="0" y="101"/>
                      <a:pt x="3" y="106"/>
                      <a:pt x="6" y="107"/>
                    </a:cubicBezTo>
                    <a:cubicBezTo>
                      <a:pt x="11" y="110"/>
                      <a:pt x="16" y="111"/>
                      <a:pt x="21" y="111"/>
                    </a:cubicBezTo>
                    <a:cubicBezTo>
                      <a:pt x="25" y="111"/>
                      <a:pt x="28" y="111"/>
                      <a:pt x="31" y="110"/>
                    </a:cubicBezTo>
                    <a:lnTo>
                      <a:pt x="190" y="78"/>
                    </a:lnTo>
                    <a:cubicBezTo>
                      <a:pt x="193" y="78"/>
                      <a:pt x="196" y="77"/>
                      <a:pt x="199" y="77"/>
                    </a:cubicBezTo>
                    <a:cubicBezTo>
                      <a:pt x="203" y="77"/>
                      <a:pt x="207" y="78"/>
                      <a:pt x="211" y="80"/>
                    </a:cubicBezTo>
                    <a:lnTo>
                      <a:pt x="347" y="138"/>
                    </a:lnTo>
                    <a:cubicBezTo>
                      <a:pt x="351" y="140"/>
                      <a:pt x="356" y="141"/>
                      <a:pt x="360" y="141"/>
                    </a:cubicBezTo>
                    <a:cubicBezTo>
                      <a:pt x="372" y="141"/>
                      <a:pt x="383" y="134"/>
                      <a:pt x="383" y="126"/>
                    </a:cubicBezTo>
                    <a:lnTo>
                      <a:pt x="383" y="49"/>
                    </a:lnTo>
                    <a:cubicBezTo>
                      <a:pt x="383" y="58"/>
                      <a:pt x="372" y="63"/>
                      <a:pt x="360" y="63"/>
                    </a:cubicBezTo>
                    <a:cubicBezTo>
                      <a:pt x="355" y="63"/>
                      <a:pt x="351" y="62"/>
                      <a:pt x="347" y="61"/>
                    </a:cubicBezTo>
                    <a:lnTo>
                      <a:pt x="211" y="3"/>
                    </a:lnTo>
                    <a:cubicBezTo>
                      <a:pt x="207" y="1"/>
                      <a:pt x="203" y="0"/>
                      <a:pt x="1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2"/>
              <p:cNvSpPr/>
              <p:nvPr/>
            </p:nvSpPr>
            <p:spPr>
              <a:xfrm>
                <a:off x="467450" y="1718725"/>
                <a:ext cx="15100" cy="8600"/>
              </a:xfrm>
              <a:custGeom>
                <a:avLst/>
                <a:gdLst/>
                <a:ahLst/>
                <a:cxnLst/>
                <a:rect l="l" t="t" r="r" b="b"/>
                <a:pathLst>
                  <a:path w="604" h="344" extrusionOk="0">
                    <a:moveTo>
                      <a:pt x="333" y="0"/>
                    </a:moveTo>
                    <a:cubicBezTo>
                      <a:pt x="327" y="0"/>
                      <a:pt x="320" y="2"/>
                      <a:pt x="315" y="6"/>
                    </a:cubicBezTo>
                    <a:lnTo>
                      <a:pt x="218" y="87"/>
                    </a:lnTo>
                    <a:cubicBezTo>
                      <a:pt x="212" y="90"/>
                      <a:pt x="206" y="93"/>
                      <a:pt x="199" y="93"/>
                    </a:cubicBezTo>
                    <a:lnTo>
                      <a:pt x="31" y="93"/>
                    </a:lnTo>
                    <a:cubicBezTo>
                      <a:pt x="12" y="93"/>
                      <a:pt x="0" y="104"/>
                      <a:pt x="13" y="115"/>
                    </a:cubicBezTo>
                    <a:lnTo>
                      <a:pt x="115" y="191"/>
                    </a:lnTo>
                    <a:cubicBezTo>
                      <a:pt x="118" y="194"/>
                      <a:pt x="121" y="199"/>
                      <a:pt x="118" y="204"/>
                    </a:cubicBezTo>
                    <a:lnTo>
                      <a:pt x="64" y="296"/>
                    </a:lnTo>
                    <a:cubicBezTo>
                      <a:pt x="63" y="302"/>
                      <a:pt x="65" y="306"/>
                      <a:pt x="71" y="310"/>
                    </a:cubicBezTo>
                    <a:cubicBezTo>
                      <a:pt x="77" y="312"/>
                      <a:pt x="83" y="314"/>
                      <a:pt x="89" y="314"/>
                    </a:cubicBezTo>
                    <a:cubicBezTo>
                      <a:pt x="91" y="314"/>
                      <a:pt x="94" y="314"/>
                      <a:pt x="96" y="313"/>
                    </a:cubicBezTo>
                    <a:lnTo>
                      <a:pt x="254" y="281"/>
                    </a:lnTo>
                    <a:cubicBezTo>
                      <a:pt x="257" y="281"/>
                      <a:pt x="260" y="280"/>
                      <a:pt x="263" y="280"/>
                    </a:cubicBezTo>
                    <a:cubicBezTo>
                      <a:pt x="267" y="280"/>
                      <a:pt x="271" y="281"/>
                      <a:pt x="276" y="283"/>
                    </a:cubicBezTo>
                    <a:lnTo>
                      <a:pt x="411" y="341"/>
                    </a:lnTo>
                    <a:cubicBezTo>
                      <a:pt x="415" y="342"/>
                      <a:pt x="420" y="343"/>
                      <a:pt x="424" y="343"/>
                    </a:cubicBezTo>
                    <a:cubicBezTo>
                      <a:pt x="436" y="343"/>
                      <a:pt x="448" y="338"/>
                      <a:pt x="447" y="329"/>
                    </a:cubicBezTo>
                    <a:lnTo>
                      <a:pt x="444" y="232"/>
                    </a:lnTo>
                    <a:cubicBezTo>
                      <a:pt x="444" y="228"/>
                      <a:pt x="448" y="223"/>
                      <a:pt x="454" y="220"/>
                    </a:cubicBezTo>
                    <a:lnTo>
                      <a:pt x="590" y="164"/>
                    </a:lnTo>
                    <a:cubicBezTo>
                      <a:pt x="603" y="158"/>
                      <a:pt x="603" y="148"/>
                      <a:pt x="593" y="144"/>
                    </a:cubicBezTo>
                    <a:cubicBezTo>
                      <a:pt x="590" y="141"/>
                      <a:pt x="587" y="141"/>
                      <a:pt x="583" y="139"/>
                    </a:cubicBezTo>
                    <a:lnTo>
                      <a:pt x="422" y="112"/>
                    </a:lnTo>
                    <a:cubicBezTo>
                      <a:pt x="419" y="112"/>
                      <a:pt x="416" y="110"/>
                      <a:pt x="413" y="109"/>
                    </a:cubicBezTo>
                    <a:cubicBezTo>
                      <a:pt x="411" y="107"/>
                      <a:pt x="409" y="104"/>
                      <a:pt x="408" y="103"/>
                    </a:cubicBezTo>
                    <a:lnTo>
                      <a:pt x="357" y="10"/>
                    </a:lnTo>
                    <a:cubicBezTo>
                      <a:pt x="355" y="7"/>
                      <a:pt x="353" y="6"/>
                      <a:pt x="351" y="4"/>
                    </a:cubicBezTo>
                    <a:cubicBezTo>
                      <a:pt x="346" y="2"/>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2"/>
              <p:cNvSpPr/>
              <p:nvPr/>
            </p:nvSpPr>
            <p:spPr>
              <a:xfrm>
                <a:off x="479700" y="1728325"/>
                <a:ext cx="2800" cy="4300"/>
              </a:xfrm>
              <a:custGeom>
                <a:avLst/>
                <a:gdLst/>
                <a:ahLst/>
                <a:cxnLst/>
                <a:rect l="l" t="t" r="r" b="b"/>
                <a:pathLst>
                  <a:path w="112" h="172" extrusionOk="0">
                    <a:moveTo>
                      <a:pt x="0" y="0"/>
                    </a:moveTo>
                    <a:lnTo>
                      <a:pt x="0" y="79"/>
                    </a:lnTo>
                    <a:cubicBezTo>
                      <a:pt x="0" y="82"/>
                      <a:pt x="3" y="84"/>
                      <a:pt x="6" y="86"/>
                    </a:cubicBezTo>
                    <a:lnTo>
                      <a:pt x="108" y="164"/>
                    </a:lnTo>
                    <a:cubicBezTo>
                      <a:pt x="109" y="166"/>
                      <a:pt x="112" y="169"/>
                      <a:pt x="112" y="171"/>
                    </a:cubicBezTo>
                    <a:lnTo>
                      <a:pt x="112" y="95"/>
                    </a:lnTo>
                    <a:cubicBezTo>
                      <a:pt x="112" y="92"/>
                      <a:pt x="109" y="87"/>
                      <a:pt x="108" y="86"/>
                    </a:cubicBezTo>
                    <a:lnTo>
                      <a:pt x="6" y="9"/>
                    </a:lnTo>
                    <a:cubicBezTo>
                      <a:pt x="3" y="8"/>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2"/>
              <p:cNvSpPr/>
              <p:nvPr/>
            </p:nvSpPr>
            <p:spPr>
              <a:xfrm>
                <a:off x="490600" y="1729525"/>
                <a:ext cx="3950" cy="3925"/>
              </a:xfrm>
              <a:custGeom>
                <a:avLst/>
                <a:gdLst/>
                <a:ahLst/>
                <a:cxnLst/>
                <a:rect l="l" t="t" r="r" b="b"/>
                <a:pathLst>
                  <a:path w="158" h="157" extrusionOk="0">
                    <a:moveTo>
                      <a:pt x="157" y="0"/>
                    </a:moveTo>
                    <a:cubicBezTo>
                      <a:pt x="157" y="4"/>
                      <a:pt x="154" y="7"/>
                      <a:pt x="147" y="10"/>
                    </a:cubicBezTo>
                    <a:lnTo>
                      <a:pt x="11" y="68"/>
                    </a:lnTo>
                    <a:cubicBezTo>
                      <a:pt x="4" y="70"/>
                      <a:pt x="1" y="74"/>
                      <a:pt x="1" y="78"/>
                    </a:cubicBezTo>
                    <a:lnTo>
                      <a:pt x="1" y="157"/>
                    </a:lnTo>
                    <a:cubicBezTo>
                      <a:pt x="1" y="151"/>
                      <a:pt x="4" y="148"/>
                      <a:pt x="11"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481100" y="1732675"/>
                <a:ext cx="9600" cy="3525"/>
              </a:xfrm>
              <a:custGeom>
                <a:avLst/>
                <a:gdLst/>
                <a:ahLst/>
                <a:cxnLst/>
                <a:rect l="l" t="t" r="r" b="b"/>
                <a:pathLst>
                  <a:path w="384" h="141" extrusionOk="0">
                    <a:moveTo>
                      <a:pt x="199" y="1"/>
                    </a:moveTo>
                    <a:cubicBezTo>
                      <a:pt x="196" y="1"/>
                      <a:pt x="193" y="1"/>
                      <a:pt x="191" y="2"/>
                    </a:cubicBezTo>
                    <a:lnTo>
                      <a:pt x="31" y="34"/>
                    </a:lnTo>
                    <a:cubicBezTo>
                      <a:pt x="28" y="34"/>
                      <a:pt x="25" y="35"/>
                      <a:pt x="22" y="35"/>
                    </a:cubicBezTo>
                    <a:cubicBezTo>
                      <a:pt x="16" y="35"/>
                      <a:pt x="11" y="34"/>
                      <a:pt x="7" y="31"/>
                    </a:cubicBezTo>
                    <a:cubicBezTo>
                      <a:pt x="4" y="29"/>
                      <a:pt x="1" y="25"/>
                      <a:pt x="1" y="22"/>
                    </a:cubicBezTo>
                    <a:lnTo>
                      <a:pt x="1" y="99"/>
                    </a:lnTo>
                    <a:cubicBezTo>
                      <a:pt x="1" y="103"/>
                      <a:pt x="4" y="106"/>
                      <a:pt x="7" y="109"/>
                    </a:cubicBezTo>
                    <a:cubicBezTo>
                      <a:pt x="12" y="111"/>
                      <a:pt x="18" y="113"/>
                      <a:pt x="24" y="113"/>
                    </a:cubicBezTo>
                    <a:cubicBezTo>
                      <a:pt x="27" y="113"/>
                      <a:pt x="29" y="112"/>
                      <a:pt x="31" y="112"/>
                    </a:cubicBezTo>
                    <a:lnTo>
                      <a:pt x="191" y="80"/>
                    </a:lnTo>
                    <a:cubicBezTo>
                      <a:pt x="193" y="79"/>
                      <a:pt x="196" y="78"/>
                      <a:pt x="198" y="78"/>
                    </a:cubicBezTo>
                    <a:cubicBezTo>
                      <a:pt x="203" y="78"/>
                      <a:pt x="208" y="80"/>
                      <a:pt x="211" y="82"/>
                    </a:cubicBezTo>
                    <a:lnTo>
                      <a:pt x="347" y="138"/>
                    </a:lnTo>
                    <a:cubicBezTo>
                      <a:pt x="351" y="140"/>
                      <a:pt x="356" y="141"/>
                      <a:pt x="361" y="141"/>
                    </a:cubicBezTo>
                    <a:cubicBezTo>
                      <a:pt x="372" y="141"/>
                      <a:pt x="384" y="135"/>
                      <a:pt x="384" y="128"/>
                    </a:cubicBezTo>
                    <a:lnTo>
                      <a:pt x="384" y="50"/>
                    </a:lnTo>
                    <a:cubicBezTo>
                      <a:pt x="384" y="58"/>
                      <a:pt x="372" y="64"/>
                      <a:pt x="361" y="64"/>
                    </a:cubicBezTo>
                    <a:cubicBezTo>
                      <a:pt x="356" y="64"/>
                      <a:pt x="351" y="63"/>
                      <a:pt x="347" y="61"/>
                    </a:cubicBezTo>
                    <a:lnTo>
                      <a:pt x="211" y="3"/>
                    </a:lnTo>
                    <a:cubicBezTo>
                      <a:pt x="208" y="2"/>
                      <a:pt x="203" y="1"/>
                      <a:pt x="1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2"/>
              <p:cNvSpPr/>
              <p:nvPr/>
            </p:nvSpPr>
            <p:spPr>
              <a:xfrm>
                <a:off x="479525" y="1725725"/>
                <a:ext cx="15050" cy="8575"/>
              </a:xfrm>
              <a:custGeom>
                <a:avLst/>
                <a:gdLst/>
                <a:ahLst/>
                <a:cxnLst/>
                <a:rect l="l" t="t" r="r" b="b"/>
                <a:pathLst>
                  <a:path w="602" h="343" extrusionOk="0">
                    <a:moveTo>
                      <a:pt x="333" y="0"/>
                    </a:moveTo>
                    <a:cubicBezTo>
                      <a:pt x="326" y="0"/>
                      <a:pt x="320" y="2"/>
                      <a:pt x="315" y="6"/>
                    </a:cubicBezTo>
                    <a:lnTo>
                      <a:pt x="218" y="85"/>
                    </a:lnTo>
                    <a:cubicBezTo>
                      <a:pt x="212" y="90"/>
                      <a:pt x="206" y="91"/>
                      <a:pt x="199" y="91"/>
                    </a:cubicBezTo>
                    <a:lnTo>
                      <a:pt x="30" y="91"/>
                    </a:lnTo>
                    <a:cubicBezTo>
                      <a:pt x="12" y="91"/>
                      <a:pt x="0" y="104"/>
                      <a:pt x="12" y="113"/>
                    </a:cubicBezTo>
                    <a:lnTo>
                      <a:pt x="113" y="191"/>
                    </a:lnTo>
                    <a:cubicBezTo>
                      <a:pt x="117" y="193"/>
                      <a:pt x="119" y="199"/>
                      <a:pt x="117" y="203"/>
                    </a:cubicBezTo>
                    <a:lnTo>
                      <a:pt x="64" y="296"/>
                    </a:lnTo>
                    <a:cubicBezTo>
                      <a:pt x="61" y="300"/>
                      <a:pt x="64" y="306"/>
                      <a:pt x="70" y="309"/>
                    </a:cubicBezTo>
                    <a:cubicBezTo>
                      <a:pt x="74" y="312"/>
                      <a:pt x="79" y="313"/>
                      <a:pt x="85" y="313"/>
                    </a:cubicBezTo>
                    <a:cubicBezTo>
                      <a:pt x="88" y="313"/>
                      <a:pt x="91" y="312"/>
                      <a:pt x="94" y="312"/>
                    </a:cubicBezTo>
                    <a:lnTo>
                      <a:pt x="252" y="280"/>
                    </a:lnTo>
                    <a:cubicBezTo>
                      <a:pt x="255" y="279"/>
                      <a:pt x="258" y="279"/>
                      <a:pt x="261" y="279"/>
                    </a:cubicBezTo>
                    <a:cubicBezTo>
                      <a:pt x="266" y="279"/>
                      <a:pt x="270" y="280"/>
                      <a:pt x="274" y="281"/>
                    </a:cubicBezTo>
                    <a:lnTo>
                      <a:pt x="410" y="339"/>
                    </a:lnTo>
                    <a:cubicBezTo>
                      <a:pt x="414" y="341"/>
                      <a:pt x="419" y="342"/>
                      <a:pt x="424" y="342"/>
                    </a:cubicBezTo>
                    <a:cubicBezTo>
                      <a:pt x="435" y="342"/>
                      <a:pt x="447" y="336"/>
                      <a:pt x="447" y="328"/>
                    </a:cubicBezTo>
                    <a:lnTo>
                      <a:pt x="442" y="230"/>
                    </a:lnTo>
                    <a:cubicBezTo>
                      <a:pt x="442" y="226"/>
                      <a:pt x="447" y="222"/>
                      <a:pt x="452" y="220"/>
                    </a:cubicBezTo>
                    <a:lnTo>
                      <a:pt x="589" y="162"/>
                    </a:lnTo>
                    <a:cubicBezTo>
                      <a:pt x="602" y="158"/>
                      <a:pt x="602" y="148"/>
                      <a:pt x="592" y="142"/>
                    </a:cubicBezTo>
                    <a:cubicBezTo>
                      <a:pt x="589" y="141"/>
                      <a:pt x="586" y="139"/>
                      <a:pt x="583" y="139"/>
                    </a:cubicBezTo>
                    <a:lnTo>
                      <a:pt x="422" y="110"/>
                    </a:lnTo>
                    <a:cubicBezTo>
                      <a:pt x="418" y="110"/>
                      <a:pt x="415" y="109"/>
                      <a:pt x="412" y="107"/>
                    </a:cubicBezTo>
                    <a:cubicBezTo>
                      <a:pt x="409" y="106"/>
                      <a:pt x="408" y="104"/>
                      <a:pt x="406" y="101"/>
                    </a:cubicBezTo>
                    <a:lnTo>
                      <a:pt x="355" y="9"/>
                    </a:lnTo>
                    <a:cubicBezTo>
                      <a:pt x="354" y="7"/>
                      <a:pt x="352" y="6"/>
                      <a:pt x="350" y="4"/>
                    </a:cubicBezTo>
                    <a:cubicBezTo>
                      <a:pt x="344" y="2"/>
                      <a:pt x="338"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2"/>
              <p:cNvSpPr/>
              <p:nvPr/>
            </p:nvSpPr>
            <p:spPr>
              <a:xfrm>
                <a:off x="486500" y="1572350"/>
                <a:ext cx="90675" cy="87900"/>
              </a:xfrm>
              <a:custGeom>
                <a:avLst/>
                <a:gdLst/>
                <a:ahLst/>
                <a:cxnLst/>
                <a:rect l="l" t="t" r="r" b="b"/>
                <a:pathLst>
                  <a:path w="3627" h="3516" extrusionOk="0">
                    <a:moveTo>
                      <a:pt x="1780" y="1"/>
                    </a:moveTo>
                    <a:cubicBezTo>
                      <a:pt x="945" y="1"/>
                      <a:pt x="633" y="639"/>
                      <a:pt x="633" y="639"/>
                    </a:cubicBezTo>
                    <a:lnTo>
                      <a:pt x="633" y="641"/>
                    </a:lnTo>
                    <a:cubicBezTo>
                      <a:pt x="633" y="641"/>
                      <a:pt x="332" y="1096"/>
                      <a:pt x="417" y="1837"/>
                    </a:cubicBezTo>
                    <a:cubicBezTo>
                      <a:pt x="465" y="2252"/>
                      <a:pt x="1" y="2594"/>
                      <a:pt x="332" y="3019"/>
                    </a:cubicBezTo>
                    <a:cubicBezTo>
                      <a:pt x="603" y="3368"/>
                      <a:pt x="1134" y="3516"/>
                      <a:pt x="1684" y="3516"/>
                    </a:cubicBezTo>
                    <a:cubicBezTo>
                      <a:pt x="2627" y="3516"/>
                      <a:pt x="3626" y="3082"/>
                      <a:pt x="3475" y="2489"/>
                    </a:cubicBezTo>
                    <a:cubicBezTo>
                      <a:pt x="3220" y="1480"/>
                      <a:pt x="3239" y="1785"/>
                      <a:pt x="3091" y="1071"/>
                    </a:cubicBezTo>
                    <a:cubicBezTo>
                      <a:pt x="2976" y="512"/>
                      <a:pt x="2427" y="63"/>
                      <a:pt x="2038" y="20"/>
                    </a:cubicBezTo>
                    <a:cubicBezTo>
                      <a:pt x="1947" y="7"/>
                      <a:pt x="1861" y="1"/>
                      <a:pt x="178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2"/>
              <p:cNvSpPr/>
              <p:nvPr/>
            </p:nvSpPr>
            <p:spPr>
              <a:xfrm>
                <a:off x="501550" y="1640075"/>
                <a:ext cx="65100" cy="45075"/>
              </a:xfrm>
              <a:custGeom>
                <a:avLst/>
                <a:gdLst/>
                <a:ahLst/>
                <a:cxnLst/>
                <a:rect l="l" t="t" r="r" b="b"/>
                <a:pathLst>
                  <a:path w="2604" h="1803" extrusionOk="0">
                    <a:moveTo>
                      <a:pt x="1530" y="0"/>
                    </a:moveTo>
                    <a:cubicBezTo>
                      <a:pt x="1386" y="0"/>
                      <a:pt x="1220" y="29"/>
                      <a:pt x="1087" y="76"/>
                    </a:cubicBezTo>
                    <a:cubicBezTo>
                      <a:pt x="318" y="304"/>
                      <a:pt x="44" y="1055"/>
                      <a:pt x="1" y="1264"/>
                    </a:cubicBezTo>
                    <a:cubicBezTo>
                      <a:pt x="467" y="1619"/>
                      <a:pt x="1030" y="1802"/>
                      <a:pt x="1598" y="1802"/>
                    </a:cubicBezTo>
                    <a:cubicBezTo>
                      <a:pt x="1931" y="1802"/>
                      <a:pt x="2266" y="1739"/>
                      <a:pt x="2585" y="1610"/>
                    </a:cubicBezTo>
                    <a:cubicBezTo>
                      <a:pt x="2604" y="977"/>
                      <a:pt x="2372" y="449"/>
                      <a:pt x="1803" y="59"/>
                    </a:cubicBezTo>
                    <a:cubicBezTo>
                      <a:pt x="1745" y="18"/>
                      <a:pt x="1644" y="0"/>
                      <a:pt x="15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2"/>
              <p:cNvSpPr/>
              <p:nvPr/>
            </p:nvSpPr>
            <p:spPr>
              <a:xfrm>
                <a:off x="501600" y="1593825"/>
                <a:ext cx="41425" cy="53325"/>
              </a:xfrm>
              <a:custGeom>
                <a:avLst/>
                <a:gdLst/>
                <a:ahLst/>
                <a:cxnLst/>
                <a:rect l="l" t="t" r="r" b="b"/>
                <a:pathLst>
                  <a:path w="1657" h="2133" extrusionOk="0">
                    <a:moveTo>
                      <a:pt x="278" y="1"/>
                    </a:moveTo>
                    <a:cubicBezTo>
                      <a:pt x="229" y="1"/>
                      <a:pt x="0" y="418"/>
                      <a:pt x="2" y="988"/>
                    </a:cubicBezTo>
                    <a:cubicBezTo>
                      <a:pt x="9" y="1148"/>
                      <a:pt x="65" y="1400"/>
                      <a:pt x="170" y="1522"/>
                    </a:cubicBezTo>
                    <a:cubicBezTo>
                      <a:pt x="335" y="1713"/>
                      <a:pt x="551" y="1815"/>
                      <a:pt x="761" y="1883"/>
                    </a:cubicBezTo>
                    <a:cubicBezTo>
                      <a:pt x="828" y="1903"/>
                      <a:pt x="831" y="2115"/>
                      <a:pt x="892" y="2125"/>
                    </a:cubicBezTo>
                    <a:cubicBezTo>
                      <a:pt x="922" y="2130"/>
                      <a:pt x="952" y="2132"/>
                      <a:pt x="981" y="2132"/>
                    </a:cubicBezTo>
                    <a:cubicBezTo>
                      <a:pt x="1304" y="2132"/>
                      <a:pt x="1568" y="1849"/>
                      <a:pt x="1568" y="1849"/>
                    </a:cubicBezTo>
                    <a:cubicBezTo>
                      <a:pt x="1568" y="1849"/>
                      <a:pt x="1462" y="1715"/>
                      <a:pt x="1452" y="1635"/>
                    </a:cubicBezTo>
                    <a:cubicBezTo>
                      <a:pt x="1656" y="1442"/>
                      <a:pt x="338" y="191"/>
                      <a:pt x="286" y="6"/>
                    </a:cubicBezTo>
                    <a:lnTo>
                      <a:pt x="286" y="8"/>
                    </a:lnTo>
                    <a:cubicBezTo>
                      <a:pt x="284" y="3"/>
                      <a:pt x="282" y="1"/>
                      <a:pt x="27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2"/>
              <p:cNvSpPr/>
              <p:nvPr/>
            </p:nvSpPr>
            <p:spPr>
              <a:xfrm>
                <a:off x="520625" y="1635650"/>
                <a:ext cx="14100" cy="6675"/>
              </a:xfrm>
              <a:custGeom>
                <a:avLst/>
                <a:gdLst/>
                <a:ahLst/>
                <a:cxnLst/>
                <a:rect l="l" t="t" r="r" b="b"/>
                <a:pathLst>
                  <a:path w="564" h="267" extrusionOk="0">
                    <a:moveTo>
                      <a:pt x="557" y="1"/>
                    </a:moveTo>
                    <a:lnTo>
                      <a:pt x="557" y="1"/>
                    </a:lnTo>
                    <a:cubicBezTo>
                      <a:pt x="431" y="100"/>
                      <a:pt x="45" y="198"/>
                      <a:pt x="0" y="208"/>
                    </a:cubicBezTo>
                    <a:cubicBezTo>
                      <a:pt x="35" y="224"/>
                      <a:pt x="35" y="243"/>
                      <a:pt x="45" y="266"/>
                    </a:cubicBezTo>
                    <a:cubicBezTo>
                      <a:pt x="563" y="97"/>
                      <a:pt x="557" y="1"/>
                      <a:pt x="55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498150" y="1581825"/>
                <a:ext cx="58375" cy="57450"/>
              </a:xfrm>
              <a:custGeom>
                <a:avLst/>
                <a:gdLst/>
                <a:ahLst/>
                <a:cxnLst/>
                <a:rect l="l" t="t" r="r" b="b"/>
                <a:pathLst>
                  <a:path w="2335" h="2298" extrusionOk="0">
                    <a:moveTo>
                      <a:pt x="1137" y="1"/>
                    </a:moveTo>
                    <a:cubicBezTo>
                      <a:pt x="897" y="1"/>
                      <a:pt x="651" y="80"/>
                      <a:pt x="440" y="298"/>
                    </a:cubicBezTo>
                    <a:cubicBezTo>
                      <a:pt x="440" y="298"/>
                      <a:pt x="263" y="536"/>
                      <a:pt x="138" y="936"/>
                    </a:cubicBezTo>
                    <a:cubicBezTo>
                      <a:pt x="0" y="1377"/>
                      <a:pt x="137" y="2154"/>
                      <a:pt x="759" y="2271"/>
                    </a:cubicBezTo>
                    <a:cubicBezTo>
                      <a:pt x="853" y="2289"/>
                      <a:pt x="941" y="2298"/>
                      <a:pt x="1022" y="2298"/>
                    </a:cubicBezTo>
                    <a:cubicBezTo>
                      <a:pt x="1479" y="2298"/>
                      <a:pt x="1739" y="2039"/>
                      <a:pt x="1891" y="1783"/>
                    </a:cubicBezTo>
                    <a:cubicBezTo>
                      <a:pt x="1891" y="1783"/>
                      <a:pt x="2109" y="1777"/>
                      <a:pt x="2125" y="1545"/>
                    </a:cubicBezTo>
                    <a:cubicBezTo>
                      <a:pt x="2129" y="1469"/>
                      <a:pt x="2126" y="1403"/>
                      <a:pt x="2061" y="1369"/>
                    </a:cubicBezTo>
                    <a:cubicBezTo>
                      <a:pt x="2061" y="1369"/>
                      <a:pt x="2335" y="742"/>
                      <a:pt x="2219" y="518"/>
                    </a:cubicBezTo>
                    <a:cubicBezTo>
                      <a:pt x="2140" y="365"/>
                      <a:pt x="1651" y="1"/>
                      <a:pt x="113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2"/>
              <p:cNvSpPr/>
              <p:nvPr/>
            </p:nvSpPr>
            <p:spPr>
              <a:xfrm>
                <a:off x="497500" y="1574375"/>
                <a:ext cx="61700" cy="43850"/>
              </a:xfrm>
              <a:custGeom>
                <a:avLst/>
                <a:gdLst/>
                <a:ahLst/>
                <a:cxnLst/>
                <a:rect l="l" t="t" r="r" b="b"/>
                <a:pathLst>
                  <a:path w="2468" h="1754" extrusionOk="0">
                    <a:moveTo>
                      <a:pt x="1306" y="1"/>
                    </a:moveTo>
                    <a:cubicBezTo>
                      <a:pt x="1152" y="1"/>
                      <a:pt x="956" y="24"/>
                      <a:pt x="760" y="110"/>
                    </a:cubicBezTo>
                    <a:cubicBezTo>
                      <a:pt x="366" y="284"/>
                      <a:pt x="74" y="747"/>
                      <a:pt x="34" y="1077"/>
                    </a:cubicBezTo>
                    <a:cubicBezTo>
                      <a:pt x="0" y="1350"/>
                      <a:pt x="100" y="1635"/>
                      <a:pt x="115" y="1635"/>
                    </a:cubicBezTo>
                    <a:cubicBezTo>
                      <a:pt x="116" y="1635"/>
                      <a:pt x="117" y="1633"/>
                      <a:pt x="116" y="1628"/>
                    </a:cubicBezTo>
                    <a:cubicBezTo>
                      <a:pt x="113" y="1569"/>
                      <a:pt x="70" y="1366"/>
                      <a:pt x="354" y="854"/>
                    </a:cubicBezTo>
                    <a:cubicBezTo>
                      <a:pt x="503" y="941"/>
                      <a:pt x="912" y="1247"/>
                      <a:pt x="1446" y="1414"/>
                    </a:cubicBezTo>
                    <a:cubicBezTo>
                      <a:pt x="1729" y="1502"/>
                      <a:pt x="1844" y="1734"/>
                      <a:pt x="1901" y="1734"/>
                    </a:cubicBezTo>
                    <a:cubicBezTo>
                      <a:pt x="1909" y="1734"/>
                      <a:pt x="1916" y="1729"/>
                      <a:pt x="1922" y="1720"/>
                    </a:cubicBezTo>
                    <a:cubicBezTo>
                      <a:pt x="1945" y="1682"/>
                      <a:pt x="1982" y="1662"/>
                      <a:pt x="2034" y="1662"/>
                    </a:cubicBezTo>
                    <a:cubicBezTo>
                      <a:pt x="2097" y="1662"/>
                      <a:pt x="2182" y="1691"/>
                      <a:pt x="2291" y="1752"/>
                    </a:cubicBezTo>
                    <a:cubicBezTo>
                      <a:pt x="2294" y="1753"/>
                      <a:pt x="2296" y="1753"/>
                      <a:pt x="2299" y="1753"/>
                    </a:cubicBezTo>
                    <a:cubicBezTo>
                      <a:pt x="2378" y="1753"/>
                      <a:pt x="2468" y="1069"/>
                      <a:pt x="2304" y="635"/>
                    </a:cubicBezTo>
                    <a:cubicBezTo>
                      <a:pt x="2133" y="178"/>
                      <a:pt x="1768" y="88"/>
                      <a:pt x="1607" y="32"/>
                    </a:cubicBezTo>
                    <a:cubicBezTo>
                      <a:pt x="1607" y="32"/>
                      <a:pt x="1485" y="1"/>
                      <a:pt x="130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2"/>
              <p:cNvSpPr/>
              <p:nvPr/>
            </p:nvSpPr>
            <p:spPr>
              <a:xfrm>
                <a:off x="514250" y="1611775"/>
                <a:ext cx="5025" cy="9700"/>
              </a:xfrm>
              <a:custGeom>
                <a:avLst/>
                <a:gdLst/>
                <a:ahLst/>
                <a:cxnLst/>
                <a:rect l="l" t="t" r="r" b="b"/>
                <a:pathLst>
                  <a:path w="201" h="388" extrusionOk="0">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2"/>
              <p:cNvSpPr/>
              <p:nvPr/>
            </p:nvSpPr>
            <p:spPr>
              <a:xfrm>
                <a:off x="507175" y="1609375"/>
                <a:ext cx="2350" cy="3250"/>
              </a:xfrm>
              <a:custGeom>
                <a:avLst/>
                <a:gdLst/>
                <a:ahLst/>
                <a:cxnLst/>
                <a:rect l="l" t="t" r="r" b="b"/>
                <a:pathLst>
                  <a:path w="94" h="130" extrusionOk="0">
                    <a:moveTo>
                      <a:pt x="45" y="1"/>
                    </a:moveTo>
                    <a:cubicBezTo>
                      <a:pt x="19" y="2"/>
                      <a:pt x="0" y="31"/>
                      <a:pt x="0" y="66"/>
                    </a:cubicBezTo>
                    <a:cubicBezTo>
                      <a:pt x="0" y="102"/>
                      <a:pt x="22" y="130"/>
                      <a:pt x="48" y="130"/>
                    </a:cubicBezTo>
                    <a:cubicBezTo>
                      <a:pt x="73" y="128"/>
                      <a:pt x="93" y="99"/>
                      <a:pt x="93" y="64"/>
                    </a:cubicBezTo>
                    <a:cubicBezTo>
                      <a:pt x="92" y="28"/>
                      <a:pt x="70" y="1"/>
                      <a:pt x="4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2"/>
              <p:cNvSpPr/>
              <p:nvPr/>
            </p:nvSpPr>
            <p:spPr>
              <a:xfrm>
                <a:off x="527075" y="1612200"/>
                <a:ext cx="2350" cy="3225"/>
              </a:xfrm>
              <a:custGeom>
                <a:avLst/>
                <a:gdLst/>
                <a:ahLst/>
                <a:cxnLst/>
                <a:rect l="l" t="t" r="r" b="b"/>
                <a:pathLst>
                  <a:path w="94" h="129" extrusionOk="0">
                    <a:moveTo>
                      <a:pt x="47" y="1"/>
                    </a:moveTo>
                    <a:cubicBezTo>
                      <a:pt x="22" y="1"/>
                      <a:pt x="1" y="28"/>
                      <a:pt x="1" y="65"/>
                    </a:cubicBezTo>
                    <a:cubicBezTo>
                      <a:pt x="1" y="99"/>
                      <a:pt x="19" y="128"/>
                      <a:pt x="45" y="128"/>
                    </a:cubicBezTo>
                    <a:cubicBezTo>
                      <a:pt x="46" y="128"/>
                      <a:pt x="47" y="128"/>
                      <a:pt x="47" y="128"/>
                    </a:cubicBezTo>
                    <a:cubicBezTo>
                      <a:pt x="71" y="128"/>
                      <a:pt x="92" y="100"/>
                      <a:pt x="92" y="66"/>
                    </a:cubicBezTo>
                    <a:cubicBezTo>
                      <a:pt x="93" y="30"/>
                      <a:pt x="73" y="1"/>
                      <a:pt x="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a:off x="510975" y="1622925"/>
                <a:ext cx="11800" cy="5900"/>
              </a:xfrm>
              <a:custGeom>
                <a:avLst/>
                <a:gdLst/>
                <a:ahLst/>
                <a:cxnLst/>
                <a:rect l="l" t="t" r="r" b="b"/>
                <a:pathLst>
                  <a:path w="472" h="236" extrusionOk="0">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a:off x="527950" y="1616200"/>
                <a:ext cx="5675" cy="3975"/>
              </a:xfrm>
              <a:custGeom>
                <a:avLst/>
                <a:gdLst/>
                <a:ahLst/>
                <a:cxnLst/>
                <a:rect l="l" t="t" r="r" b="b"/>
                <a:pathLst>
                  <a:path w="227" h="159" extrusionOk="0">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2"/>
              <p:cNvSpPr/>
              <p:nvPr/>
            </p:nvSpPr>
            <p:spPr>
              <a:xfrm>
                <a:off x="501400" y="1612525"/>
                <a:ext cx="5725" cy="4025"/>
              </a:xfrm>
              <a:custGeom>
                <a:avLst/>
                <a:gdLst/>
                <a:ahLst/>
                <a:cxnLst/>
                <a:rect l="l" t="t" r="r" b="b"/>
                <a:pathLst>
                  <a:path w="229" h="161" extrusionOk="0">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2"/>
              <p:cNvSpPr/>
              <p:nvPr/>
            </p:nvSpPr>
            <p:spPr>
              <a:xfrm>
                <a:off x="526650" y="1612525"/>
                <a:ext cx="53525" cy="48650"/>
              </a:xfrm>
              <a:custGeom>
                <a:avLst/>
                <a:gdLst/>
                <a:ahLst/>
                <a:cxnLst/>
                <a:rect l="l" t="t" r="r" b="b"/>
                <a:pathLst>
                  <a:path w="2141" h="1946" extrusionOk="0">
                    <a:moveTo>
                      <a:pt x="1617" y="1"/>
                    </a:moveTo>
                    <a:lnTo>
                      <a:pt x="450" y="887"/>
                    </a:lnTo>
                    <a:cubicBezTo>
                      <a:pt x="450" y="887"/>
                      <a:pt x="0" y="1193"/>
                      <a:pt x="374" y="1570"/>
                    </a:cubicBezTo>
                    <a:cubicBezTo>
                      <a:pt x="657" y="1857"/>
                      <a:pt x="927" y="1945"/>
                      <a:pt x="1162" y="1945"/>
                    </a:cubicBezTo>
                    <a:cubicBezTo>
                      <a:pt x="1288" y="1945"/>
                      <a:pt x="1404" y="1920"/>
                      <a:pt x="1507" y="1886"/>
                    </a:cubicBezTo>
                    <a:cubicBezTo>
                      <a:pt x="1808" y="1787"/>
                      <a:pt x="2140" y="1387"/>
                      <a:pt x="1884" y="740"/>
                    </a:cubicBezTo>
                    <a:cubicBezTo>
                      <a:pt x="1700" y="273"/>
                      <a:pt x="1617" y="1"/>
                      <a:pt x="16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a:off x="540300" y="1685075"/>
                <a:ext cx="2500" cy="25"/>
              </a:xfrm>
              <a:custGeom>
                <a:avLst/>
                <a:gdLst/>
                <a:ahLst/>
                <a:cxnLst/>
                <a:rect l="l" t="t" r="r" b="b"/>
                <a:pathLst>
                  <a:path w="100" h="1" extrusionOk="0">
                    <a:moveTo>
                      <a:pt x="1" y="0"/>
                    </a:moveTo>
                    <a:lnTo>
                      <a:pt x="1" y="0"/>
                    </a:lnTo>
                    <a:lnTo>
                      <a:pt x="47" y="0"/>
                    </a:lnTo>
                    <a:lnTo>
                      <a:pt x="1" y="0"/>
                    </a:lnTo>
                    <a:moveTo>
                      <a:pt x="99" y="0"/>
                    </a:moveTo>
                    <a:lnTo>
                      <a:pt x="47" y="0"/>
                    </a:lnTo>
                    <a:lnTo>
                      <a:pt x="98" y="0"/>
                    </a:lnTo>
                    <a:lnTo>
                      <a:pt x="9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a:off x="538250" y="1663800"/>
                <a:ext cx="6825" cy="21325"/>
              </a:xfrm>
              <a:custGeom>
                <a:avLst/>
                <a:gdLst/>
                <a:ahLst/>
                <a:cxnLst/>
                <a:rect l="l" t="t" r="r" b="b"/>
                <a:pathLst>
                  <a:path w="273" h="853" extrusionOk="0">
                    <a:moveTo>
                      <a:pt x="273" y="0"/>
                    </a:moveTo>
                    <a:cubicBezTo>
                      <a:pt x="273" y="0"/>
                      <a:pt x="0" y="361"/>
                      <a:pt x="68" y="790"/>
                    </a:cubicBezTo>
                    <a:cubicBezTo>
                      <a:pt x="70" y="812"/>
                      <a:pt x="76" y="833"/>
                      <a:pt x="83" y="853"/>
                    </a:cubicBezTo>
                    <a:lnTo>
                      <a:pt x="181" y="853"/>
                    </a:lnTo>
                    <a:cubicBezTo>
                      <a:pt x="205" y="835"/>
                      <a:pt x="122" y="460"/>
                      <a:pt x="2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2"/>
              <p:cNvSpPr/>
              <p:nvPr/>
            </p:nvSpPr>
            <p:spPr>
              <a:xfrm>
                <a:off x="696150" y="1666275"/>
                <a:ext cx="72975" cy="44300"/>
              </a:xfrm>
              <a:custGeom>
                <a:avLst/>
                <a:gdLst/>
                <a:ahLst/>
                <a:cxnLst/>
                <a:rect l="l" t="t" r="r" b="b"/>
                <a:pathLst>
                  <a:path w="2919" h="1772" extrusionOk="0">
                    <a:moveTo>
                      <a:pt x="1074" y="1"/>
                    </a:moveTo>
                    <a:cubicBezTo>
                      <a:pt x="1072" y="1"/>
                      <a:pt x="1070" y="1"/>
                      <a:pt x="1068" y="1"/>
                    </a:cubicBezTo>
                    <a:cubicBezTo>
                      <a:pt x="697" y="49"/>
                      <a:pt x="198" y="378"/>
                      <a:pt x="89" y="738"/>
                    </a:cubicBezTo>
                    <a:cubicBezTo>
                      <a:pt x="60" y="834"/>
                      <a:pt x="31" y="935"/>
                      <a:pt x="1" y="1041"/>
                    </a:cubicBezTo>
                    <a:cubicBezTo>
                      <a:pt x="489" y="1511"/>
                      <a:pt x="1142" y="1772"/>
                      <a:pt x="1819" y="1772"/>
                    </a:cubicBezTo>
                    <a:lnTo>
                      <a:pt x="1821" y="1772"/>
                    </a:lnTo>
                    <a:cubicBezTo>
                      <a:pt x="2199" y="1772"/>
                      <a:pt x="2573" y="1691"/>
                      <a:pt x="2918" y="1533"/>
                    </a:cubicBezTo>
                    <a:cubicBezTo>
                      <a:pt x="2722" y="275"/>
                      <a:pt x="2276" y="77"/>
                      <a:pt x="1683" y="77"/>
                    </a:cubicBezTo>
                    <a:cubicBezTo>
                      <a:pt x="1493" y="77"/>
                      <a:pt x="1289" y="98"/>
                      <a:pt x="1072" y="110"/>
                    </a:cubicBezTo>
                    <a:cubicBezTo>
                      <a:pt x="1071" y="110"/>
                      <a:pt x="1070" y="110"/>
                      <a:pt x="1070" y="110"/>
                    </a:cubicBezTo>
                    <a:cubicBezTo>
                      <a:pt x="1035" y="110"/>
                      <a:pt x="1049" y="83"/>
                      <a:pt x="1065" y="55"/>
                    </a:cubicBezTo>
                    <a:cubicBezTo>
                      <a:pt x="1080" y="29"/>
                      <a:pt x="1099" y="1"/>
                      <a:pt x="10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2"/>
              <p:cNvSpPr/>
              <p:nvPr/>
            </p:nvSpPr>
            <p:spPr>
              <a:xfrm>
                <a:off x="694700" y="1612600"/>
                <a:ext cx="21925" cy="46625"/>
              </a:xfrm>
              <a:custGeom>
                <a:avLst/>
                <a:gdLst/>
                <a:ahLst/>
                <a:cxnLst/>
                <a:rect l="l" t="t" r="r" b="b"/>
                <a:pathLst>
                  <a:path w="877" h="1865" extrusionOk="0">
                    <a:moveTo>
                      <a:pt x="877" y="1"/>
                    </a:moveTo>
                    <a:lnTo>
                      <a:pt x="223" y="80"/>
                    </a:lnTo>
                    <a:cubicBezTo>
                      <a:pt x="223" y="80"/>
                      <a:pt x="1" y="995"/>
                      <a:pt x="395" y="1396"/>
                    </a:cubicBezTo>
                    <a:cubicBezTo>
                      <a:pt x="730" y="1735"/>
                      <a:pt x="803" y="1864"/>
                      <a:pt x="803" y="1864"/>
                    </a:cubicBezTo>
                    <a:lnTo>
                      <a:pt x="8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2"/>
              <p:cNvSpPr/>
              <p:nvPr/>
            </p:nvSpPr>
            <p:spPr>
              <a:xfrm>
                <a:off x="715975" y="1650625"/>
                <a:ext cx="31275" cy="25650"/>
              </a:xfrm>
              <a:custGeom>
                <a:avLst/>
                <a:gdLst/>
                <a:ahLst/>
                <a:cxnLst/>
                <a:rect l="l" t="t" r="r" b="b"/>
                <a:pathLst>
                  <a:path w="1251" h="1026" extrusionOk="0">
                    <a:moveTo>
                      <a:pt x="1251" y="1"/>
                    </a:moveTo>
                    <a:lnTo>
                      <a:pt x="175" y="105"/>
                    </a:lnTo>
                    <a:cubicBezTo>
                      <a:pt x="175" y="105"/>
                      <a:pt x="1" y="765"/>
                      <a:pt x="1" y="869"/>
                    </a:cubicBezTo>
                    <a:cubicBezTo>
                      <a:pt x="1" y="982"/>
                      <a:pt x="65" y="1025"/>
                      <a:pt x="164" y="1025"/>
                    </a:cubicBezTo>
                    <a:cubicBezTo>
                      <a:pt x="501" y="1025"/>
                      <a:pt x="1241" y="524"/>
                      <a:pt x="1241" y="524"/>
                    </a:cubicBezTo>
                    <a:lnTo>
                      <a:pt x="125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2"/>
              <p:cNvSpPr/>
              <p:nvPr/>
            </p:nvSpPr>
            <p:spPr>
              <a:xfrm>
                <a:off x="698650" y="1605950"/>
                <a:ext cx="60175" cy="59900"/>
              </a:xfrm>
              <a:custGeom>
                <a:avLst/>
                <a:gdLst/>
                <a:ahLst/>
                <a:cxnLst/>
                <a:rect l="l" t="t" r="r" b="b"/>
                <a:pathLst>
                  <a:path w="2407" h="2396" extrusionOk="0">
                    <a:moveTo>
                      <a:pt x="1162" y="1"/>
                    </a:moveTo>
                    <a:cubicBezTo>
                      <a:pt x="913" y="1"/>
                      <a:pt x="658" y="83"/>
                      <a:pt x="439" y="309"/>
                    </a:cubicBezTo>
                    <a:cubicBezTo>
                      <a:pt x="439" y="309"/>
                      <a:pt x="275" y="370"/>
                      <a:pt x="144" y="786"/>
                    </a:cubicBezTo>
                    <a:cubicBezTo>
                      <a:pt x="1" y="1244"/>
                      <a:pt x="36" y="2179"/>
                      <a:pt x="771" y="2358"/>
                    </a:cubicBezTo>
                    <a:cubicBezTo>
                      <a:pt x="879" y="2384"/>
                      <a:pt x="978" y="2396"/>
                      <a:pt x="1070" y="2396"/>
                    </a:cubicBezTo>
                    <a:cubicBezTo>
                      <a:pt x="1523" y="2396"/>
                      <a:pt x="1790" y="2109"/>
                      <a:pt x="1945" y="1850"/>
                    </a:cubicBezTo>
                    <a:cubicBezTo>
                      <a:pt x="1945" y="1850"/>
                      <a:pt x="2171" y="1844"/>
                      <a:pt x="2187" y="1604"/>
                    </a:cubicBezTo>
                    <a:cubicBezTo>
                      <a:pt x="2193" y="1525"/>
                      <a:pt x="2190" y="1456"/>
                      <a:pt x="2122" y="1421"/>
                    </a:cubicBezTo>
                    <a:cubicBezTo>
                      <a:pt x="2122" y="1421"/>
                      <a:pt x="2406" y="768"/>
                      <a:pt x="2286" y="538"/>
                    </a:cubicBezTo>
                    <a:cubicBezTo>
                      <a:pt x="2204" y="380"/>
                      <a:pt x="1696" y="1"/>
                      <a:pt x="116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714925" y="1637000"/>
                <a:ext cx="5225" cy="10075"/>
              </a:xfrm>
              <a:custGeom>
                <a:avLst/>
                <a:gdLst/>
                <a:ahLst/>
                <a:cxnLst/>
                <a:rect l="l" t="t" r="r" b="b"/>
                <a:pathLst>
                  <a:path w="209" h="403" extrusionOk="0">
                    <a:moveTo>
                      <a:pt x="180" y="0"/>
                    </a:moveTo>
                    <a:cubicBezTo>
                      <a:pt x="176" y="0"/>
                      <a:pt x="172" y="2"/>
                      <a:pt x="170" y="6"/>
                    </a:cubicBezTo>
                    <a:cubicBezTo>
                      <a:pt x="127" y="90"/>
                      <a:pt x="25" y="293"/>
                      <a:pt x="18" y="304"/>
                    </a:cubicBezTo>
                    <a:cubicBezTo>
                      <a:pt x="1" y="331"/>
                      <a:pt x="39" y="373"/>
                      <a:pt x="91" y="392"/>
                    </a:cubicBezTo>
                    <a:cubicBezTo>
                      <a:pt x="113" y="399"/>
                      <a:pt x="134" y="402"/>
                      <a:pt x="152" y="402"/>
                    </a:cubicBezTo>
                    <a:cubicBezTo>
                      <a:pt x="183" y="402"/>
                      <a:pt x="205" y="394"/>
                      <a:pt x="208" y="383"/>
                    </a:cubicBezTo>
                    <a:lnTo>
                      <a:pt x="191" y="11"/>
                    </a:lnTo>
                    <a:cubicBezTo>
                      <a:pt x="190" y="4"/>
                      <a:pt x="185" y="0"/>
                      <a:pt x="18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2"/>
              <p:cNvSpPr/>
              <p:nvPr/>
            </p:nvSpPr>
            <p:spPr>
              <a:xfrm>
                <a:off x="707575" y="1634525"/>
                <a:ext cx="2450" cy="3325"/>
              </a:xfrm>
              <a:custGeom>
                <a:avLst/>
                <a:gdLst/>
                <a:ahLst/>
                <a:cxnLst/>
                <a:rect l="l" t="t" r="r" b="b"/>
                <a:pathLst>
                  <a:path w="98" h="133" extrusionOk="0">
                    <a:moveTo>
                      <a:pt x="49" y="1"/>
                    </a:moveTo>
                    <a:cubicBezTo>
                      <a:pt x="48" y="1"/>
                      <a:pt x="47" y="1"/>
                      <a:pt x="47" y="1"/>
                    </a:cubicBezTo>
                    <a:cubicBezTo>
                      <a:pt x="21" y="1"/>
                      <a:pt x="0" y="31"/>
                      <a:pt x="0" y="68"/>
                    </a:cubicBezTo>
                    <a:cubicBezTo>
                      <a:pt x="0" y="103"/>
                      <a:pt x="23" y="133"/>
                      <a:pt x="48" y="133"/>
                    </a:cubicBezTo>
                    <a:cubicBezTo>
                      <a:pt x="49" y="133"/>
                      <a:pt x="49" y="133"/>
                      <a:pt x="50" y="133"/>
                    </a:cubicBezTo>
                    <a:cubicBezTo>
                      <a:pt x="76" y="133"/>
                      <a:pt x="98" y="102"/>
                      <a:pt x="96" y="66"/>
                    </a:cubicBezTo>
                    <a:cubicBezTo>
                      <a:pt x="95" y="29"/>
                      <a:pt x="74" y="1"/>
                      <a:pt x="4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2"/>
              <p:cNvSpPr/>
              <p:nvPr/>
            </p:nvSpPr>
            <p:spPr>
              <a:xfrm>
                <a:off x="728225" y="1637425"/>
                <a:ext cx="2425" cy="3375"/>
              </a:xfrm>
              <a:custGeom>
                <a:avLst/>
                <a:gdLst/>
                <a:ahLst/>
                <a:cxnLst/>
                <a:rect l="l" t="t" r="r" b="b"/>
                <a:pathLst>
                  <a:path w="97" h="135" extrusionOk="0">
                    <a:moveTo>
                      <a:pt x="50" y="1"/>
                    </a:moveTo>
                    <a:cubicBezTo>
                      <a:pt x="23" y="1"/>
                      <a:pt x="1" y="30"/>
                      <a:pt x="1" y="68"/>
                    </a:cubicBezTo>
                    <a:cubicBezTo>
                      <a:pt x="1" y="104"/>
                      <a:pt x="21" y="134"/>
                      <a:pt x="47" y="134"/>
                    </a:cubicBezTo>
                    <a:cubicBezTo>
                      <a:pt x="48" y="134"/>
                      <a:pt x="49" y="134"/>
                      <a:pt x="49" y="134"/>
                    </a:cubicBezTo>
                    <a:cubicBezTo>
                      <a:pt x="74" y="134"/>
                      <a:pt x="95" y="105"/>
                      <a:pt x="97" y="69"/>
                    </a:cubicBezTo>
                    <a:cubicBezTo>
                      <a:pt x="97" y="31"/>
                      <a:pt x="76" y="2"/>
                      <a:pt x="5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711525" y="1648600"/>
                <a:ext cx="12250" cy="6100"/>
              </a:xfrm>
              <a:custGeom>
                <a:avLst/>
                <a:gdLst/>
                <a:ahLst/>
                <a:cxnLst/>
                <a:rect l="l" t="t" r="r" b="b"/>
                <a:pathLst>
                  <a:path w="490" h="244" extrusionOk="0">
                    <a:moveTo>
                      <a:pt x="61" y="0"/>
                    </a:moveTo>
                    <a:cubicBezTo>
                      <a:pt x="54" y="0"/>
                      <a:pt x="47" y="3"/>
                      <a:pt x="43" y="9"/>
                    </a:cubicBezTo>
                    <a:cubicBezTo>
                      <a:pt x="34" y="19"/>
                      <a:pt x="0" y="244"/>
                      <a:pt x="259" y="244"/>
                    </a:cubicBezTo>
                    <a:cubicBezTo>
                      <a:pt x="269" y="244"/>
                      <a:pt x="280" y="243"/>
                      <a:pt x="291" y="243"/>
                    </a:cubicBezTo>
                    <a:cubicBezTo>
                      <a:pt x="478" y="224"/>
                      <a:pt x="489" y="46"/>
                      <a:pt x="482" y="34"/>
                    </a:cubicBezTo>
                    <a:cubicBezTo>
                      <a:pt x="477" y="27"/>
                      <a:pt x="469" y="24"/>
                      <a:pt x="462" y="24"/>
                    </a:cubicBezTo>
                    <a:cubicBezTo>
                      <a:pt x="457" y="24"/>
                      <a:pt x="452" y="25"/>
                      <a:pt x="447" y="28"/>
                    </a:cubicBezTo>
                    <a:cubicBezTo>
                      <a:pt x="444" y="31"/>
                      <a:pt x="357" y="57"/>
                      <a:pt x="261" y="57"/>
                    </a:cubicBezTo>
                    <a:cubicBezTo>
                      <a:pt x="196" y="57"/>
                      <a:pt x="126" y="45"/>
                      <a:pt x="76" y="5"/>
                    </a:cubicBezTo>
                    <a:cubicBezTo>
                      <a:pt x="72" y="2"/>
                      <a:pt x="66"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2"/>
              <p:cNvSpPr/>
              <p:nvPr/>
            </p:nvSpPr>
            <p:spPr>
              <a:xfrm>
                <a:off x="729150" y="1641600"/>
                <a:ext cx="5900" cy="4175"/>
              </a:xfrm>
              <a:custGeom>
                <a:avLst/>
                <a:gdLst/>
                <a:ahLst/>
                <a:cxnLst/>
                <a:rect l="l" t="t" r="r" b="b"/>
                <a:pathLst>
                  <a:path w="236" h="167" extrusionOk="0">
                    <a:moveTo>
                      <a:pt x="115" y="1"/>
                    </a:moveTo>
                    <a:cubicBezTo>
                      <a:pt x="52" y="1"/>
                      <a:pt x="3" y="36"/>
                      <a:pt x="2" y="79"/>
                    </a:cubicBezTo>
                    <a:cubicBezTo>
                      <a:pt x="0" y="123"/>
                      <a:pt x="51" y="163"/>
                      <a:pt x="115" y="166"/>
                    </a:cubicBezTo>
                    <a:lnTo>
                      <a:pt x="121" y="166"/>
                    </a:lnTo>
                    <a:cubicBezTo>
                      <a:pt x="182" y="166"/>
                      <a:pt x="232" y="131"/>
                      <a:pt x="234" y="88"/>
                    </a:cubicBezTo>
                    <a:cubicBezTo>
                      <a:pt x="235" y="43"/>
                      <a:pt x="184" y="4"/>
                      <a:pt x="12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2"/>
              <p:cNvSpPr/>
              <p:nvPr/>
            </p:nvSpPr>
            <p:spPr>
              <a:xfrm>
                <a:off x="701600" y="1637800"/>
                <a:ext cx="5925" cy="4150"/>
              </a:xfrm>
              <a:custGeom>
                <a:avLst/>
                <a:gdLst/>
                <a:ahLst/>
                <a:cxnLst/>
                <a:rect l="l" t="t" r="r" b="b"/>
                <a:pathLst>
                  <a:path w="237" h="166" extrusionOk="0">
                    <a:moveTo>
                      <a:pt x="115" y="0"/>
                    </a:moveTo>
                    <a:cubicBezTo>
                      <a:pt x="54" y="0"/>
                      <a:pt x="5" y="35"/>
                      <a:pt x="3" y="79"/>
                    </a:cubicBezTo>
                    <a:cubicBezTo>
                      <a:pt x="0" y="122"/>
                      <a:pt x="51" y="163"/>
                      <a:pt x="116" y="166"/>
                    </a:cubicBezTo>
                    <a:lnTo>
                      <a:pt x="122" y="166"/>
                    </a:lnTo>
                    <a:cubicBezTo>
                      <a:pt x="183" y="166"/>
                      <a:pt x="234" y="131"/>
                      <a:pt x="235" y="87"/>
                    </a:cubicBezTo>
                    <a:cubicBezTo>
                      <a:pt x="237" y="44"/>
                      <a:pt x="186" y="3"/>
                      <a:pt x="1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2"/>
              <p:cNvSpPr/>
              <p:nvPr/>
            </p:nvSpPr>
            <p:spPr>
              <a:xfrm>
                <a:off x="691625" y="1593050"/>
                <a:ext cx="72900" cy="63700"/>
              </a:xfrm>
              <a:custGeom>
                <a:avLst/>
                <a:gdLst/>
                <a:ahLst/>
                <a:cxnLst/>
                <a:rect l="l" t="t" r="r" b="b"/>
                <a:pathLst>
                  <a:path w="2916" h="2548" extrusionOk="0">
                    <a:moveTo>
                      <a:pt x="1646" y="1261"/>
                    </a:moveTo>
                    <a:lnTo>
                      <a:pt x="1646" y="1268"/>
                    </a:lnTo>
                    <a:lnTo>
                      <a:pt x="1642" y="1261"/>
                    </a:lnTo>
                    <a:close/>
                    <a:moveTo>
                      <a:pt x="1305" y="1"/>
                    </a:moveTo>
                    <a:cubicBezTo>
                      <a:pt x="953" y="1"/>
                      <a:pt x="616" y="94"/>
                      <a:pt x="392" y="204"/>
                    </a:cubicBezTo>
                    <a:cubicBezTo>
                      <a:pt x="37" y="378"/>
                      <a:pt x="0" y="822"/>
                      <a:pt x="85" y="1010"/>
                    </a:cubicBezTo>
                    <a:cubicBezTo>
                      <a:pt x="214" y="1303"/>
                      <a:pt x="483" y="1437"/>
                      <a:pt x="1009" y="1437"/>
                    </a:cubicBezTo>
                    <a:cubicBezTo>
                      <a:pt x="1148" y="1437"/>
                      <a:pt x="1305" y="1427"/>
                      <a:pt x="1482" y="1409"/>
                    </a:cubicBezTo>
                    <a:cubicBezTo>
                      <a:pt x="1489" y="1408"/>
                      <a:pt x="1498" y="1408"/>
                      <a:pt x="1507" y="1408"/>
                    </a:cubicBezTo>
                    <a:cubicBezTo>
                      <a:pt x="1629" y="1408"/>
                      <a:pt x="1955" y="1469"/>
                      <a:pt x="1955" y="1856"/>
                    </a:cubicBezTo>
                    <a:cubicBezTo>
                      <a:pt x="1955" y="1943"/>
                      <a:pt x="1942" y="1985"/>
                      <a:pt x="1888" y="2098"/>
                    </a:cubicBezTo>
                    <a:cubicBezTo>
                      <a:pt x="1846" y="2186"/>
                      <a:pt x="1881" y="2244"/>
                      <a:pt x="1943" y="2244"/>
                    </a:cubicBezTo>
                    <a:cubicBezTo>
                      <a:pt x="2024" y="2244"/>
                      <a:pt x="2151" y="2147"/>
                      <a:pt x="2212" y="1896"/>
                    </a:cubicBezTo>
                    <a:cubicBezTo>
                      <a:pt x="2216" y="1880"/>
                      <a:pt x="2235" y="1870"/>
                      <a:pt x="2256" y="1870"/>
                    </a:cubicBezTo>
                    <a:cubicBezTo>
                      <a:pt x="2296" y="1870"/>
                      <a:pt x="2344" y="1907"/>
                      <a:pt x="2310" y="2014"/>
                    </a:cubicBezTo>
                    <a:cubicBezTo>
                      <a:pt x="2252" y="2195"/>
                      <a:pt x="2144" y="2547"/>
                      <a:pt x="2144" y="2547"/>
                    </a:cubicBezTo>
                    <a:cubicBezTo>
                      <a:pt x="2144" y="2547"/>
                      <a:pt x="2351" y="2465"/>
                      <a:pt x="2470" y="2311"/>
                    </a:cubicBezTo>
                    <a:cubicBezTo>
                      <a:pt x="2602" y="2143"/>
                      <a:pt x="2706" y="1927"/>
                      <a:pt x="2811" y="1476"/>
                    </a:cubicBezTo>
                    <a:cubicBezTo>
                      <a:pt x="2915" y="1025"/>
                      <a:pt x="2845" y="504"/>
                      <a:pt x="1942" y="121"/>
                    </a:cubicBezTo>
                    <a:cubicBezTo>
                      <a:pt x="1739" y="35"/>
                      <a:pt x="1520" y="1"/>
                      <a:pt x="130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2"/>
              <p:cNvSpPr/>
              <p:nvPr/>
            </p:nvSpPr>
            <p:spPr>
              <a:xfrm>
                <a:off x="706475" y="1671525"/>
                <a:ext cx="37350" cy="34200"/>
              </a:xfrm>
              <a:custGeom>
                <a:avLst/>
                <a:gdLst/>
                <a:ahLst/>
                <a:cxnLst/>
                <a:rect l="l" t="t" r="r" b="b"/>
                <a:pathLst>
                  <a:path w="1494" h="1368" extrusionOk="0">
                    <a:moveTo>
                      <a:pt x="1493" y="0"/>
                    </a:moveTo>
                    <a:lnTo>
                      <a:pt x="381" y="35"/>
                    </a:lnTo>
                    <a:lnTo>
                      <a:pt x="1" y="1154"/>
                    </a:lnTo>
                    <a:cubicBezTo>
                      <a:pt x="131" y="1238"/>
                      <a:pt x="269" y="1309"/>
                      <a:pt x="413" y="1367"/>
                    </a:cubicBezTo>
                    <a:lnTo>
                      <a:pt x="149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745050" y="1639350"/>
                <a:ext cx="7500" cy="8900"/>
              </a:xfrm>
              <a:custGeom>
                <a:avLst/>
                <a:gdLst/>
                <a:ahLst/>
                <a:cxnLst/>
                <a:rect l="l" t="t" r="r" b="b"/>
                <a:pathLst>
                  <a:path w="300" h="356" extrusionOk="0">
                    <a:moveTo>
                      <a:pt x="125" y="1"/>
                    </a:moveTo>
                    <a:cubicBezTo>
                      <a:pt x="31" y="1"/>
                      <a:pt x="1" y="346"/>
                      <a:pt x="98" y="355"/>
                    </a:cubicBezTo>
                    <a:cubicBezTo>
                      <a:pt x="103" y="355"/>
                      <a:pt x="109" y="355"/>
                      <a:pt x="114" y="355"/>
                    </a:cubicBezTo>
                    <a:cubicBezTo>
                      <a:pt x="204" y="355"/>
                      <a:pt x="283" y="286"/>
                      <a:pt x="291" y="194"/>
                    </a:cubicBezTo>
                    <a:cubicBezTo>
                      <a:pt x="300" y="95"/>
                      <a:pt x="227" y="8"/>
                      <a:pt x="128" y="1"/>
                    </a:cubicBezTo>
                    <a:cubicBezTo>
                      <a:pt x="127" y="1"/>
                      <a:pt x="126" y="1"/>
                      <a:pt x="12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2"/>
              <p:cNvSpPr/>
              <p:nvPr/>
            </p:nvSpPr>
            <p:spPr>
              <a:xfrm>
                <a:off x="717000" y="1664775"/>
                <a:ext cx="500" cy="1750"/>
              </a:xfrm>
              <a:custGeom>
                <a:avLst/>
                <a:gdLst/>
                <a:ahLst/>
                <a:cxnLst/>
                <a:rect l="l" t="t" r="r" b="b"/>
                <a:pathLst>
                  <a:path w="20" h="70" extrusionOk="0">
                    <a:moveTo>
                      <a:pt x="19" y="0"/>
                    </a:moveTo>
                    <a:lnTo>
                      <a:pt x="0" y="70"/>
                    </a:lnTo>
                    <a:lnTo>
                      <a:pt x="2" y="70"/>
                    </a:lnTo>
                    <a:cubicBezTo>
                      <a:pt x="8" y="48"/>
                      <a:pt x="14" y="24"/>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2"/>
              <p:cNvSpPr/>
              <p:nvPr/>
            </p:nvSpPr>
            <p:spPr>
              <a:xfrm>
                <a:off x="717075" y="1664775"/>
                <a:ext cx="11050" cy="1775"/>
              </a:xfrm>
              <a:custGeom>
                <a:avLst/>
                <a:gdLst/>
                <a:ahLst/>
                <a:cxnLst/>
                <a:rect l="l" t="t" r="r" b="b"/>
                <a:pathLst>
                  <a:path w="442" h="71" extrusionOk="0">
                    <a:moveTo>
                      <a:pt x="15" y="0"/>
                    </a:moveTo>
                    <a:cubicBezTo>
                      <a:pt x="15" y="0"/>
                      <a:pt x="16" y="1"/>
                      <a:pt x="16" y="1"/>
                    </a:cubicBezTo>
                    <a:lnTo>
                      <a:pt x="16" y="1"/>
                    </a:lnTo>
                    <a:cubicBezTo>
                      <a:pt x="16" y="1"/>
                      <a:pt x="16" y="0"/>
                      <a:pt x="16" y="0"/>
                    </a:cubicBezTo>
                    <a:close/>
                    <a:moveTo>
                      <a:pt x="16" y="1"/>
                    </a:moveTo>
                    <a:cubicBezTo>
                      <a:pt x="10" y="24"/>
                      <a:pt x="5" y="48"/>
                      <a:pt x="0" y="70"/>
                    </a:cubicBezTo>
                    <a:lnTo>
                      <a:pt x="51" y="70"/>
                    </a:lnTo>
                    <a:cubicBezTo>
                      <a:pt x="58" y="70"/>
                      <a:pt x="66" y="70"/>
                      <a:pt x="73" y="70"/>
                    </a:cubicBezTo>
                    <a:cubicBezTo>
                      <a:pt x="198" y="70"/>
                      <a:pt x="321" y="58"/>
                      <a:pt x="441" y="37"/>
                    </a:cubicBezTo>
                    <a:lnTo>
                      <a:pt x="441" y="37"/>
                    </a:lnTo>
                    <a:cubicBezTo>
                      <a:pt x="406" y="41"/>
                      <a:pt x="370" y="42"/>
                      <a:pt x="332" y="42"/>
                    </a:cubicBezTo>
                    <a:cubicBezTo>
                      <a:pt x="232" y="41"/>
                      <a:pt x="131" y="29"/>
                      <a:pt x="34" y="5"/>
                    </a:cubicBezTo>
                    <a:cubicBezTo>
                      <a:pt x="28" y="3"/>
                      <a:pt x="23" y="2"/>
                      <a:pt x="1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717475" y="1661100"/>
                <a:ext cx="20325" cy="4775"/>
              </a:xfrm>
              <a:custGeom>
                <a:avLst/>
                <a:gdLst/>
                <a:ahLst/>
                <a:cxnLst/>
                <a:rect l="l" t="t" r="r" b="b"/>
                <a:pathLst>
                  <a:path w="813" h="191" extrusionOk="0">
                    <a:moveTo>
                      <a:pt x="811" y="1"/>
                    </a:moveTo>
                    <a:cubicBezTo>
                      <a:pt x="741" y="53"/>
                      <a:pt x="741" y="53"/>
                      <a:pt x="654" y="81"/>
                    </a:cubicBezTo>
                    <a:cubicBezTo>
                      <a:pt x="474" y="140"/>
                      <a:pt x="192" y="147"/>
                      <a:pt x="66" y="147"/>
                    </a:cubicBezTo>
                    <a:lnTo>
                      <a:pt x="0" y="147"/>
                    </a:lnTo>
                    <a:cubicBezTo>
                      <a:pt x="6" y="149"/>
                      <a:pt x="12" y="150"/>
                      <a:pt x="18" y="152"/>
                    </a:cubicBezTo>
                    <a:cubicBezTo>
                      <a:pt x="116" y="176"/>
                      <a:pt x="218" y="189"/>
                      <a:pt x="318" y="191"/>
                    </a:cubicBezTo>
                    <a:cubicBezTo>
                      <a:pt x="354" y="191"/>
                      <a:pt x="390" y="188"/>
                      <a:pt x="427" y="185"/>
                    </a:cubicBezTo>
                    <a:cubicBezTo>
                      <a:pt x="736" y="124"/>
                      <a:pt x="812" y="2"/>
                      <a:pt x="812" y="2"/>
                    </a:cubicBezTo>
                    <a:lnTo>
                      <a:pt x="8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2"/>
              <p:cNvSpPr/>
              <p:nvPr/>
            </p:nvSpPr>
            <p:spPr>
              <a:xfrm>
                <a:off x="712950" y="1662050"/>
                <a:ext cx="38175" cy="21050"/>
              </a:xfrm>
              <a:custGeom>
                <a:avLst/>
                <a:gdLst/>
                <a:ahLst/>
                <a:cxnLst/>
                <a:rect l="l" t="t" r="r" b="b"/>
                <a:pathLst>
                  <a:path w="1527" h="842" extrusionOk="0">
                    <a:moveTo>
                      <a:pt x="1401" y="1"/>
                    </a:moveTo>
                    <a:cubicBezTo>
                      <a:pt x="1401" y="1"/>
                      <a:pt x="1050" y="235"/>
                      <a:pt x="684" y="308"/>
                    </a:cubicBezTo>
                    <a:cubicBezTo>
                      <a:pt x="637" y="317"/>
                      <a:pt x="593" y="321"/>
                      <a:pt x="553" y="321"/>
                    </a:cubicBezTo>
                    <a:cubicBezTo>
                      <a:pt x="275" y="321"/>
                      <a:pt x="178" y="124"/>
                      <a:pt x="178" y="124"/>
                    </a:cubicBezTo>
                    <a:lnTo>
                      <a:pt x="0" y="289"/>
                    </a:lnTo>
                    <a:lnTo>
                      <a:pt x="68" y="573"/>
                    </a:lnTo>
                    <a:lnTo>
                      <a:pt x="251" y="409"/>
                    </a:lnTo>
                    <a:lnTo>
                      <a:pt x="458" y="842"/>
                    </a:lnTo>
                    <a:lnTo>
                      <a:pt x="1527" y="334"/>
                    </a:lnTo>
                    <a:lnTo>
                      <a:pt x="14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2"/>
              <p:cNvSpPr/>
              <p:nvPr/>
            </p:nvSpPr>
            <p:spPr>
              <a:xfrm>
                <a:off x="726250" y="1672375"/>
                <a:ext cx="23325" cy="36750"/>
              </a:xfrm>
              <a:custGeom>
                <a:avLst/>
                <a:gdLst/>
                <a:ahLst/>
                <a:cxnLst/>
                <a:rect l="l" t="t" r="r" b="b"/>
                <a:pathLst>
                  <a:path w="933" h="1470" extrusionOk="0">
                    <a:moveTo>
                      <a:pt x="888" y="1"/>
                    </a:moveTo>
                    <a:lnTo>
                      <a:pt x="386" y="1306"/>
                    </a:lnTo>
                    <a:lnTo>
                      <a:pt x="251" y="1258"/>
                    </a:lnTo>
                    <a:lnTo>
                      <a:pt x="0" y="1455"/>
                    </a:lnTo>
                    <a:cubicBezTo>
                      <a:pt x="21" y="1460"/>
                      <a:pt x="41" y="1464"/>
                      <a:pt x="61" y="1470"/>
                    </a:cubicBezTo>
                    <a:lnTo>
                      <a:pt x="280" y="1307"/>
                    </a:lnTo>
                    <a:lnTo>
                      <a:pt x="434" y="1387"/>
                    </a:lnTo>
                    <a:lnTo>
                      <a:pt x="933" y="36"/>
                    </a:lnTo>
                    <a:lnTo>
                      <a:pt x="8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2"/>
              <p:cNvSpPr/>
              <p:nvPr/>
            </p:nvSpPr>
            <p:spPr>
              <a:xfrm>
                <a:off x="706475" y="1672275"/>
                <a:ext cx="15700" cy="33150"/>
              </a:xfrm>
              <a:custGeom>
                <a:avLst/>
                <a:gdLst/>
                <a:ahLst/>
                <a:cxnLst/>
                <a:rect l="l" t="t" r="r" b="b"/>
                <a:pathLst>
                  <a:path w="628" h="1326" extrusionOk="0">
                    <a:moveTo>
                      <a:pt x="510" y="0"/>
                    </a:moveTo>
                    <a:lnTo>
                      <a:pt x="327" y="164"/>
                    </a:lnTo>
                    <a:lnTo>
                      <a:pt x="336" y="475"/>
                    </a:lnTo>
                    <a:lnTo>
                      <a:pt x="1" y="1124"/>
                    </a:lnTo>
                    <a:cubicBezTo>
                      <a:pt x="123" y="1203"/>
                      <a:pt x="252" y="1269"/>
                      <a:pt x="385" y="1326"/>
                    </a:cubicBezTo>
                    <a:lnTo>
                      <a:pt x="435" y="491"/>
                    </a:lnTo>
                    <a:lnTo>
                      <a:pt x="627" y="334"/>
                    </a:lnTo>
                    <a:lnTo>
                      <a:pt x="5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2"/>
              <p:cNvSpPr/>
              <p:nvPr/>
            </p:nvSpPr>
            <p:spPr>
              <a:xfrm>
                <a:off x="703225" y="1673575"/>
                <a:ext cx="5800" cy="25250"/>
              </a:xfrm>
              <a:custGeom>
                <a:avLst/>
                <a:gdLst/>
                <a:ahLst/>
                <a:cxnLst/>
                <a:rect l="l" t="t" r="r" b="b"/>
                <a:pathLst>
                  <a:path w="232" h="1010" extrusionOk="0">
                    <a:moveTo>
                      <a:pt x="161" y="1"/>
                    </a:moveTo>
                    <a:lnTo>
                      <a:pt x="103" y="59"/>
                    </a:lnTo>
                    <a:lnTo>
                      <a:pt x="80" y="566"/>
                    </a:lnTo>
                    <a:lnTo>
                      <a:pt x="167" y="616"/>
                    </a:lnTo>
                    <a:lnTo>
                      <a:pt x="73" y="668"/>
                    </a:lnTo>
                    <a:lnTo>
                      <a:pt x="0" y="984"/>
                    </a:lnTo>
                    <a:cubicBezTo>
                      <a:pt x="13" y="993"/>
                      <a:pt x="27" y="1003"/>
                      <a:pt x="38" y="1010"/>
                    </a:cubicBezTo>
                    <a:lnTo>
                      <a:pt x="119" y="705"/>
                    </a:lnTo>
                    <a:lnTo>
                      <a:pt x="231" y="614"/>
                    </a:lnTo>
                    <a:lnTo>
                      <a:pt x="116" y="514"/>
                    </a:lnTo>
                    <a:lnTo>
                      <a:pt x="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Audio 5">
            <a:hlinkClick r:id="" action="ppaction://media"/>
            <a:extLst>
              <a:ext uri="{FF2B5EF4-FFF2-40B4-BE49-F238E27FC236}">
                <a16:creationId xmlns:a16="http://schemas.microsoft.com/office/drawing/2014/main" id="{4190D908-0475-4978-96D5-B6B7E3F3AF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5"/>
    </mc:Choice>
    <mc:Fallback xmlns="">
      <p:transition spd="slow" advTm="2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33"/>
          <p:cNvSpPr txBox="1">
            <a:spLocks noGrp="1"/>
          </p:cNvSpPr>
          <p:nvPr>
            <p:ph type="title" idx="4"/>
          </p:nvPr>
        </p:nvSpPr>
        <p:spPr>
          <a:xfrm>
            <a:off x="609049" y="354650"/>
            <a:ext cx="633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do they go?</a:t>
            </a:r>
            <a:endParaRPr/>
          </a:p>
        </p:txBody>
      </p:sp>
      <p:sp>
        <p:nvSpPr>
          <p:cNvPr id="1202" name="Google Shape;1202;p33"/>
          <p:cNvSpPr/>
          <p:nvPr/>
        </p:nvSpPr>
        <p:spPr>
          <a:xfrm>
            <a:off x="7200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txBox="1">
            <a:spLocks noGrp="1"/>
          </p:cNvSpPr>
          <p:nvPr>
            <p:ph type="title" idx="4"/>
          </p:nvPr>
        </p:nvSpPr>
        <p:spPr>
          <a:xfrm>
            <a:off x="609048" y="927350"/>
            <a:ext cx="494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 descriptive analysis (destination)</a:t>
            </a:r>
            <a:endParaRPr sz="1800"/>
          </a:p>
        </p:txBody>
      </p:sp>
      <p:sp>
        <p:nvSpPr>
          <p:cNvPr id="1204" name="Google Shape;1204;p33"/>
          <p:cNvSpPr txBox="1">
            <a:spLocks noGrp="1"/>
          </p:cNvSpPr>
          <p:nvPr>
            <p:ph type="subTitle" idx="1"/>
          </p:nvPr>
        </p:nvSpPr>
        <p:spPr>
          <a:xfrm>
            <a:off x="6249417" y="3339200"/>
            <a:ext cx="2081100" cy="13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Top Destinations</a:t>
            </a:r>
            <a:endParaRPr sz="1400" b="1"/>
          </a:p>
          <a:p>
            <a:pPr marL="0" lvl="0" indent="0" algn="l" rtl="0">
              <a:spcBef>
                <a:spcPts val="0"/>
              </a:spcBef>
              <a:spcAft>
                <a:spcPts val="0"/>
              </a:spcAft>
              <a:buNone/>
            </a:pPr>
            <a:r>
              <a:rPr lang="en" sz="1400"/>
              <a:t>U.S.A (70%)</a:t>
            </a:r>
            <a:endParaRPr sz="1400"/>
          </a:p>
          <a:p>
            <a:pPr marL="0" lvl="0" indent="0" algn="l" rtl="0">
              <a:spcBef>
                <a:spcPts val="0"/>
              </a:spcBef>
              <a:spcAft>
                <a:spcPts val="0"/>
              </a:spcAft>
              <a:buNone/>
            </a:pPr>
            <a:r>
              <a:rPr lang="en" sz="1400"/>
              <a:t>France (5%)</a:t>
            </a:r>
            <a:endParaRPr sz="1400"/>
          </a:p>
          <a:p>
            <a:pPr marL="0" lvl="0" indent="0" algn="l" rtl="0">
              <a:spcBef>
                <a:spcPts val="0"/>
              </a:spcBef>
              <a:spcAft>
                <a:spcPts val="0"/>
              </a:spcAft>
              <a:buNone/>
            </a:pPr>
            <a:r>
              <a:rPr lang="en" sz="1400"/>
              <a:t>Italy (3%)</a:t>
            </a:r>
            <a:endParaRPr sz="1400"/>
          </a:p>
          <a:p>
            <a:pPr marL="0" lvl="0" indent="0" algn="l" rtl="0">
              <a:spcBef>
                <a:spcPts val="0"/>
              </a:spcBef>
              <a:spcAft>
                <a:spcPts val="0"/>
              </a:spcAft>
              <a:buNone/>
            </a:pPr>
            <a:endParaRPr sz="1400"/>
          </a:p>
        </p:txBody>
      </p:sp>
      <p:pic>
        <p:nvPicPr>
          <p:cNvPr id="1205" name="Google Shape;1205;p33"/>
          <p:cNvPicPr preferRelativeResize="0"/>
          <p:nvPr/>
        </p:nvPicPr>
        <p:blipFill>
          <a:blip r:embed="rId5">
            <a:alphaModFix/>
          </a:blip>
          <a:stretch>
            <a:fillRect/>
          </a:stretch>
        </p:blipFill>
        <p:spPr>
          <a:xfrm>
            <a:off x="813487" y="2217556"/>
            <a:ext cx="4035725" cy="2650725"/>
          </a:xfrm>
          <a:prstGeom prst="rect">
            <a:avLst/>
          </a:prstGeom>
          <a:noFill/>
          <a:ln>
            <a:noFill/>
          </a:ln>
        </p:spPr>
      </p:pic>
      <p:sp>
        <p:nvSpPr>
          <p:cNvPr id="1206" name="Google Shape;1206;p33"/>
          <p:cNvSpPr/>
          <p:nvPr/>
        </p:nvSpPr>
        <p:spPr>
          <a:xfrm>
            <a:off x="5480700" y="3506275"/>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txBox="1">
            <a:spLocks noGrp="1"/>
          </p:cNvSpPr>
          <p:nvPr>
            <p:ph type="ctrTitle"/>
          </p:nvPr>
        </p:nvSpPr>
        <p:spPr>
          <a:xfrm>
            <a:off x="5480700" y="3654350"/>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p:txBody>
      </p:sp>
      <p:grpSp>
        <p:nvGrpSpPr>
          <p:cNvPr id="1208" name="Google Shape;1208;p33"/>
          <p:cNvGrpSpPr/>
          <p:nvPr/>
        </p:nvGrpSpPr>
        <p:grpSpPr>
          <a:xfrm>
            <a:off x="5670404" y="1097638"/>
            <a:ext cx="3024788" cy="1611415"/>
            <a:chOff x="233350" y="949250"/>
            <a:chExt cx="7137300" cy="3802300"/>
          </a:xfrm>
        </p:grpSpPr>
        <p:sp>
          <p:nvSpPr>
            <p:cNvPr id="1209" name="Google Shape;1209;p3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Audio 3">
            <a:hlinkClick r:id="" action="ppaction://media"/>
            <a:extLst>
              <a:ext uri="{FF2B5EF4-FFF2-40B4-BE49-F238E27FC236}">
                <a16:creationId xmlns:a16="http://schemas.microsoft.com/office/drawing/2014/main" id="{FFA0F1BB-C4A1-42B3-AD78-5BC1620696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4"/>
    </mc:Choice>
    <mc:Fallback xmlns="">
      <p:transition spd="slow" advTm="1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7.4|2.1"/>
</p:tagLst>
</file>

<file path=ppt/tags/tag2.xml><?xml version="1.0" encoding="utf-8"?>
<p:tagLst xmlns:a="http://schemas.openxmlformats.org/drawingml/2006/main" xmlns:r="http://schemas.openxmlformats.org/officeDocument/2006/relationships" xmlns:p="http://schemas.openxmlformats.org/presentationml/2006/main">
  <p:tag name="TIMING" val="|38.1"/>
</p:tagLst>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1331</Words>
  <Application>Microsoft Office PowerPoint</Application>
  <PresentationFormat>On-screen Show (16:9)</PresentationFormat>
  <Paragraphs>141</Paragraphs>
  <Slides>21</Slides>
  <Notes>21</Notes>
  <HiddenSlides>0</HiddenSlides>
  <MMClips>21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Muli</vt:lpstr>
      <vt:lpstr>Nunito Light</vt:lpstr>
      <vt:lpstr>Arial</vt:lpstr>
      <vt:lpstr>Fira Sans Condensed Medium</vt:lpstr>
      <vt:lpstr>Red Hat Display</vt:lpstr>
      <vt:lpstr>Maven Pro Regular</vt:lpstr>
      <vt:lpstr>Roboto Condensed Light</vt:lpstr>
      <vt:lpstr>Muli Regular</vt:lpstr>
      <vt:lpstr>Raleway SemiBold</vt:lpstr>
      <vt:lpstr>Red Hat Display Medium</vt:lpstr>
      <vt:lpstr>Fira Sans Extra Condensed Medium</vt:lpstr>
      <vt:lpstr>Home Rental App Pitch Deck by Slidesgo</vt:lpstr>
      <vt:lpstr>PowerPoint Presentation</vt:lpstr>
      <vt:lpstr>Presentation Roadmap</vt:lpstr>
      <vt:lpstr>Company Overview</vt:lpstr>
      <vt:lpstr>Business Objective</vt:lpstr>
      <vt:lpstr>Marketing Environment</vt:lpstr>
      <vt:lpstr>Methodology</vt:lpstr>
      <vt:lpstr>Our Database </vt:lpstr>
      <vt:lpstr>Who are the AirBnB users?</vt:lpstr>
      <vt:lpstr>Where do they go?</vt:lpstr>
      <vt:lpstr>Who are the AirBnB users?</vt:lpstr>
      <vt:lpstr>Model Building</vt:lpstr>
      <vt:lpstr>Data Preparation</vt:lpstr>
      <vt:lpstr>XGBoost</vt:lpstr>
      <vt:lpstr>Why XGBoost?</vt:lpstr>
      <vt:lpstr>Model Evaluation</vt:lpstr>
      <vt:lpstr>Feature Importance</vt:lpstr>
      <vt:lpstr>Recommendations</vt:lpstr>
      <vt:lpstr>Further Exploration</vt:lpstr>
      <vt:lpstr>2. Recommend destinations when users sign up</vt:lpstr>
      <vt:lpstr>3. Social Media Marketing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Siddhant Banerjee</dc:creator>
  <cp:lastModifiedBy>Michael Gonzaga</cp:lastModifiedBy>
  <cp:revision>12</cp:revision>
  <dcterms:modified xsi:type="dcterms:W3CDTF">2020-03-26T23:46:43Z</dcterms:modified>
</cp:coreProperties>
</file>